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 Id="rId4" Type="http://schemas.openxmlformats.org/officeDocument/2006/relationships/custom-properties" Target="docProps/custom.xml" />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3004800" cy="7315200"/>
  <p:notesSz cx="7315200" cy="13004800"/>
  <p:embeddedFontLst>
    <p:embeddedFont>
      <p:font typeface="Sorts Mill Goudy" charset="-122" pitchFamily="34"/>
      <p:regular r:id="rId16"/>
    </p:embeddedFont>
    <p:embeddedFont>
      <p:font typeface="Oranienbaum" charset="-122" pitchFamily="34"/>
      <p:regular r:id="rId17"/>
    </p:embeddedFont>
    <p:embeddedFont>
      <p:font typeface="Liter" charset="-122" pitchFamily="34"/>
      <p:regular r:id="rId18"/>
    </p:embeddedFont>
  </p:embeddedFon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6" Type="http://schemas.openxmlformats.org/officeDocument/2006/relationships/font" Target="fonts/font1.fntdata"/><Relationship Id="rId17" Type="http://schemas.openxmlformats.org/officeDocument/2006/relationships/font" Target="fonts/font2.fntdata"/><Relationship Id="rId18" Type="http://schemas.openxmlformats.org/officeDocument/2006/relationships/font" Target="fonts/font3.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PTIST_MASTER">
    <p:bg>
      <p:bgPr>
        <a:solidFill>
          <a:srgbClr val="FFFFFF"/>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alphaModFix amt="100000"/>
            <a:lum/>
          </a:blip>
          <a:srcRect/>
          <a:stretch>
            <a:fillRect/>
          </a:stretch>
        </a:blipFill>
        <a:effectLst/>
      </p:bgPr>
    </p:bg>
    <p:spTree>
      <p:nvGrpSpPr>
        <p:cNvPr id="1" name=""/>
        <p:cNvGrpSpPr/>
        <p:nvPr/>
      </p:nvGrpSpPr>
      <p:grpSpPr>
        <a:xfrm>
          <a:off x="0" y="0"/>
          <a:ext cx="0" cy="0"/>
          <a:chOff x="0" y="0"/>
          <a:chExt cx="0" cy="0"/>
        </a:xfrm>
      </p:grpSpPr>
      <p:pic>
        <p:nvPicPr>
          <p:cNvPr id="2" name="Image 0" descr="https://kimi-img.moonshot.cn/pub/slides/okc/ojpkecqqrtmow/soviet_quantum_hero.png">    </p:cNvPr>
          <p:cNvPicPr>
            <a:picLocks noChangeAspect="1"/>
          </p:cNvPicPr>
          <p:nvPr/>
        </p:nvPicPr>
        <p:blipFill>
          <a:blip r:embed="rId2"/>
          <a:srcRect l="0" r="0" t="7812" b="7813"/>
          <a:stretch/>
        </p:blipFill>
        <p:spPr>
          <a:xfrm>
            <a:off x="0" y="0"/>
            <a:ext cx="13004800" cy="7315200"/>
          </a:xfrm>
          <a:prstGeom prst="roundRect">
            <a:avLst>
              <a:gd name="adj" fmla="val 0"/>
            </a:avLst>
          </a:prstGeom>
        </p:spPr>
      </p:pic>
      <p:sp>
        <p:nvSpPr>
          <p:cNvPr id="3" name="Shape 0"/>
          <p:cNvSpPr/>
          <p:nvPr/>
        </p:nvSpPr>
        <p:spPr>
          <a:xfrm>
            <a:off x="0" y="0"/>
            <a:ext cx="13004800" cy="7315200"/>
          </a:xfrm>
          <a:custGeom>
            <a:avLst/>
            <a:gdLst/>
            <a:ahLst/>
            <a:cxnLst/>
            <a:rect l="l" t="t" r="r" b="b"/>
            <a:pathLst>
              <a:path w="13004800" h="7315200">
                <a:moveTo>
                  <a:pt x="0" y="0"/>
                </a:moveTo>
                <a:lnTo>
                  <a:pt x="13004800" y="0"/>
                </a:lnTo>
                <a:lnTo>
                  <a:pt x="13004800" y="7315200"/>
                </a:lnTo>
                <a:lnTo>
                  <a:pt x="0" y="7315200"/>
                </a:lnTo>
                <a:lnTo>
                  <a:pt x="0" y="0"/>
                </a:lnTo>
                <a:close/>
              </a:path>
            </a:pathLst>
          </a:custGeom>
          <a:solidFill>
            <a:srgbClr val="1C1C1C">
              <a:alpha val="70000"/>
            </a:srgbClr>
          </a:solidFill>
          <a:ln/>
        </p:spPr>
      </p:sp>
      <p:sp>
        <p:nvSpPr>
          <p:cNvPr id="4" name="Text 1"/>
          <p:cNvSpPr/>
          <p:nvPr/>
        </p:nvSpPr>
        <p:spPr>
          <a:xfrm>
            <a:off x="701873" y="1720850"/>
            <a:ext cx="11595100" cy="1219200"/>
          </a:xfrm>
          <a:prstGeom prst="rect">
            <a:avLst/>
          </a:prstGeom>
          <a:noFill/>
          <a:ln/>
        </p:spPr>
        <p:txBody>
          <a:bodyPr wrap="square" lIns="0" tIns="0" rIns="0" bIns="0" rtlCol="0" anchor="ctr"/>
          <a:lstStyle/>
          <a:p>
            <a:pPr algn="ctr">
              <a:lnSpc>
                <a:spcPct val="80000"/>
              </a:lnSpc>
            </a:pPr>
            <a:r>
              <a:rPr lang="en-US" sz="9600" b="1" dirty="0">
                <a:solidFill>
                  <a:srgbClr val="F2EFE6"/>
                </a:solidFill>
                <a:latin typeface="Sorts Mill Goudy" pitchFamily="34" charset="0"/>
                <a:ea typeface="Sorts Mill Goudy" pitchFamily="34" charset="-122"/>
                <a:cs typeface="Sorts Mill Goudy" pitchFamily="34" charset="-120"/>
              </a:rPr>
              <a:t>SOVIET</a:t>
            </a:r>
            <a:endParaRPr lang="en-US" sz="1600" dirty="0"/>
          </a:p>
        </p:txBody>
      </p:sp>
      <p:sp>
        <p:nvSpPr>
          <p:cNvPr id="5" name="Text 2"/>
          <p:cNvSpPr/>
          <p:nvPr/>
        </p:nvSpPr>
        <p:spPr>
          <a:xfrm>
            <a:off x="930473" y="3041650"/>
            <a:ext cx="11137900" cy="762000"/>
          </a:xfrm>
          <a:prstGeom prst="rect">
            <a:avLst/>
          </a:prstGeom>
          <a:noFill/>
          <a:ln/>
        </p:spPr>
        <p:txBody>
          <a:bodyPr wrap="square" lIns="0" tIns="0" rIns="0" bIns="0" rtlCol="0" anchor="ctr"/>
          <a:lstStyle/>
          <a:p>
            <a:pPr algn="ctr">
              <a:lnSpc>
                <a:spcPct val="80000"/>
              </a:lnSpc>
            </a:pPr>
            <a:r>
              <a:rPr lang="en-US" sz="6000" dirty="0">
                <a:solidFill>
                  <a:srgbClr val="F2EFE6"/>
                </a:solidFill>
                <a:latin typeface="Sorts Mill Goudy" pitchFamily="34" charset="0"/>
                <a:ea typeface="Sorts Mill Goudy" pitchFamily="34" charset="-122"/>
                <a:cs typeface="Sorts Mill Goudy" pitchFamily="34" charset="-120"/>
              </a:rPr>
              <a:t>QUANTUM FIELD THEORY</a:t>
            </a:r>
            <a:endParaRPr lang="en-US" sz="1600" dirty="0"/>
          </a:p>
        </p:txBody>
      </p:sp>
      <p:sp>
        <p:nvSpPr>
          <p:cNvPr id="6" name="Shape 3"/>
          <p:cNvSpPr/>
          <p:nvPr/>
        </p:nvSpPr>
        <p:spPr>
          <a:xfrm>
            <a:off x="5283002" y="4210050"/>
            <a:ext cx="2438400" cy="12700"/>
          </a:xfrm>
          <a:custGeom>
            <a:avLst/>
            <a:gdLst/>
            <a:ahLst/>
            <a:cxnLst/>
            <a:rect l="l" t="t" r="r" b="b"/>
            <a:pathLst>
              <a:path w="2438400" h="12700">
                <a:moveTo>
                  <a:pt x="0" y="0"/>
                </a:moveTo>
                <a:lnTo>
                  <a:pt x="2438400" y="0"/>
                </a:lnTo>
                <a:lnTo>
                  <a:pt x="2438400" y="12700"/>
                </a:lnTo>
                <a:lnTo>
                  <a:pt x="0" y="12700"/>
                </a:lnTo>
                <a:lnTo>
                  <a:pt x="0" y="0"/>
                </a:lnTo>
                <a:close/>
              </a:path>
            </a:pathLst>
          </a:custGeom>
          <a:solidFill>
            <a:srgbClr val="B8860B"/>
          </a:solidFill>
          <a:ln/>
        </p:spPr>
      </p:sp>
      <p:sp>
        <p:nvSpPr>
          <p:cNvPr id="7" name="Text 4"/>
          <p:cNvSpPr/>
          <p:nvPr/>
        </p:nvSpPr>
        <p:spPr>
          <a:xfrm>
            <a:off x="1159073" y="4629150"/>
            <a:ext cx="10680700" cy="406400"/>
          </a:xfrm>
          <a:prstGeom prst="rect">
            <a:avLst/>
          </a:prstGeom>
          <a:noFill/>
          <a:ln/>
        </p:spPr>
        <p:txBody>
          <a:bodyPr wrap="square" lIns="0" tIns="0" rIns="0" bIns="0" rtlCol="0" anchor="ctr"/>
          <a:lstStyle/>
          <a:p>
            <a:pPr algn="ctr">
              <a:lnSpc>
                <a:spcPct val="110000"/>
              </a:lnSpc>
            </a:pPr>
            <a:r>
              <a:rPr lang="en-US" sz="2400" dirty="0">
                <a:solidFill>
                  <a:srgbClr val="F2EFE6"/>
                </a:solidFill>
                <a:latin typeface="Oranienbaum" pitchFamily="34" charset="0"/>
                <a:ea typeface="Oranienbaum" pitchFamily="34" charset="-122"/>
                <a:cs typeface="Oranienbaum" pitchFamily="34" charset="-120"/>
              </a:rPr>
              <a:t>The Hidden Genius of Cold War Physics</a:t>
            </a:r>
            <a:endParaRPr lang="en-US" sz="1600" dirty="0"/>
          </a:p>
        </p:txBody>
      </p:sp>
      <p:sp>
        <p:nvSpPr>
          <p:cNvPr id="8" name="Text 5"/>
          <p:cNvSpPr/>
          <p:nvPr/>
        </p:nvSpPr>
        <p:spPr>
          <a:xfrm>
            <a:off x="1197173" y="5238750"/>
            <a:ext cx="10604500" cy="355600"/>
          </a:xfrm>
          <a:prstGeom prst="rect">
            <a:avLst/>
          </a:prstGeom>
          <a:noFill/>
          <a:ln/>
        </p:spPr>
        <p:txBody>
          <a:bodyPr wrap="square" lIns="0" tIns="0" rIns="0" bIns="0" rtlCol="0" anchor="ctr"/>
          <a:lstStyle/>
          <a:p>
            <a:pPr algn="ctr">
              <a:lnSpc>
                <a:spcPct val="130000"/>
              </a:lnSpc>
            </a:pPr>
            <a:r>
              <a:rPr lang="en-US" sz="1800" spc="180" kern="0" dirty="0">
                <a:solidFill>
                  <a:srgbClr val="B8860B"/>
                </a:solidFill>
                <a:latin typeface="Liter" pitchFamily="34" charset="0"/>
                <a:ea typeface="Liter" pitchFamily="34" charset="-122"/>
                <a:cs typeface="Liter" pitchFamily="34" charset="-120"/>
              </a:rPr>
              <a:t>CLASSIFIED KNOWLEDGE • SCIENTIFIC REVOLUTION • HISTORICAL REVELATION</a:t>
            </a:r>
            <a:endParaRPr lang="en-US" sz="1600" dirty="0"/>
          </a:p>
        </p:txBody>
      </p:sp>
    </p:spTree>
  </p:cSld>
  <p:clrMapOvr>
    <a:masterClrMapping/>
  </p:clrMapOvr>
  <p:transition>
    <p:fade/>
    <p:spd val="med"/>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2EFE6"/>
        </a:solidFill>
      </p:bgPr>
    </p:bg>
    <p:spTree>
      <p:nvGrpSpPr>
        <p:cNvPr id="1" name=""/>
        <p:cNvGrpSpPr/>
        <p:nvPr/>
      </p:nvGrpSpPr>
      <p:grpSpPr>
        <a:xfrm>
          <a:off x="0" y="0"/>
          <a:ext cx="0" cy="0"/>
          <a:chOff x="0" y="0"/>
          <a:chExt cx="0" cy="0"/>
        </a:xfrm>
      </p:grpSpPr>
      <p:sp>
        <p:nvSpPr>
          <p:cNvPr id="2" name="Text 0"/>
          <p:cNvSpPr/>
          <p:nvPr/>
        </p:nvSpPr>
        <p:spPr>
          <a:xfrm>
            <a:off x="381000" y="1346200"/>
            <a:ext cx="12852400" cy="609600"/>
          </a:xfrm>
          <a:prstGeom prst="rect">
            <a:avLst/>
          </a:prstGeom>
          <a:noFill/>
          <a:ln/>
        </p:spPr>
        <p:txBody>
          <a:bodyPr wrap="square" lIns="0" tIns="0" rIns="0" bIns="0" rtlCol="0" anchor="ctr"/>
          <a:lstStyle/>
          <a:p>
            <a:pPr>
              <a:lnSpc>
                <a:spcPct val="80000"/>
              </a:lnSpc>
            </a:pPr>
            <a:r>
              <a:rPr lang="en-US" sz="4800" b="1" dirty="0">
                <a:solidFill>
                  <a:srgbClr val="1C1C1C"/>
                </a:solidFill>
                <a:latin typeface="Sorts Mill Goudy" pitchFamily="34" charset="0"/>
                <a:ea typeface="Sorts Mill Goudy" pitchFamily="34" charset="-122"/>
                <a:cs typeface="Sorts Mill Goudy" pitchFamily="34" charset="-120"/>
              </a:rPr>
              <a:t>CONTENTS</a:t>
            </a:r>
            <a:endParaRPr lang="en-US" sz="1600" dirty="0"/>
          </a:p>
        </p:txBody>
      </p:sp>
      <p:sp>
        <p:nvSpPr>
          <p:cNvPr id="3" name="Text 1"/>
          <p:cNvSpPr/>
          <p:nvPr/>
        </p:nvSpPr>
        <p:spPr>
          <a:xfrm>
            <a:off x="381000" y="2717800"/>
            <a:ext cx="914400" cy="508000"/>
          </a:xfrm>
          <a:prstGeom prst="rect">
            <a:avLst/>
          </a:prstGeom>
          <a:noFill/>
          <a:ln/>
        </p:spPr>
        <p:txBody>
          <a:bodyPr wrap="square" lIns="0" tIns="0" rIns="0" bIns="0" rtlCol="0" anchor="ctr"/>
          <a:lstStyle/>
          <a:p>
            <a:pPr>
              <a:lnSpc>
                <a:spcPct val="90000"/>
              </a:lnSpc>
            </a:pPr>
            <a:r>
              <a:rPr lang="en-US" sz="3600" b="1" dirty="0">
                <a:solidFill>
                  <a:srgbClr val="B8860B"/>
                </a:solidFill>
                <a:latin typeface="Sorts Mill Goudy" pitchFamily="34" charset="0"/>
                <a:ea typeface="Sorts Mill Goudy" pitchFamily="34" charset="-122"/>
                <a:cs typeface="Sorts Mill Goudy" pitchFamily="34" charset="-120"/>
              </a:rPr>
              <a:t>01</a:t>
            </a:r>
            <a:endParaRPr lang="en-US" sz="1600" dirty="0"/>
          </a:p>
        </p:txBody>
      </p:sp>
      <p:sp>
        <p:nvSpPr>
          <p:cNvPr id="4" name="Text 2"/>
          <p:cNvSpPr/>
          <p:nvPr/>
        </p:nvSpPr>
        <p:spPr>
          <a:xfrm>
            <a:off x="1143000" y="2565400"/>
            <a:ext cx="4953000" cy="812800"/>
          </a:xfrm>
          <a:prstGeom prst="rect">
            <a:avLst/>
          </a:prstGeom>
          <a:noFill/>
          <a:ln/>
        </p:spPr>
        <p:txBody>
          <a:bodyPr wrap="square" lIns="0" tIns="0" rIns="0" bIns="0" rtlCol="0" anchor="ctr"/>
          <a:lstStyle/>
          <a:p>
            <a:pPr>
              <a:lnSpc>
                <a:spcPct val="110000"/>
              </a:lnSpc>
            </a:pPr>
            <a:r>
              <a:rPr lang="en-US" sz="2400" dirty="0">
                <a:solidFill>
                  <a:srgbClr val="1C1C1C"/>
                </a:solidFill>
                <a:latin typeface="Oranienbaum" pitchFamily="34" charset="0"/>
                <a:ea typeface="Oranienbaum" pitchFamily="34" charset="-122"/>
                <a:cs typeface="Oranienbaum" pitchFamily="34" charset="-120"/>
              </a:rPr>
              <a:t>Vladimir Fock: The Philosopher-Physicist</a:t>
            </a:r>
            <a:endParaRPr lang="en-US" sz="1600" dirty="0"/>
          </a:p>
        </p:txBody>
      </p:sp>
      <p:sp>
        <p:nvSpPr>
          <p:cNvPr id="5" name="Text 3"/>
          <p:cNvSpPr/>
          <p:nvPr/>
        </p:nvSpPr>
        <p:spPr>
          <a:xfrm>
            <a:off x="6908800" y="2717800"/>
            <a:ext cx="914400" cy="508000"/>
          </a:xfrm>
          <a:prstGeom prst="rect">
            <a:avLst/>
          </a:prstGeom>
          <a:noFill/>
          <a:ln/>
        </p:spPr>
        <p:txBody>
          <a:bodyPr wrap="square" lIns="0" tIns="0" rIns="0" bIns="0" rtlCol="0" anchor="ctr"/>
          <a:lstStyle/>
          <a:p>
            <a:pPr>
              <a:lnSpc>
                <a:spcPct val="90000"/>
              </a:lnSpc>
            </a:pPr>
            <a:r>
              <a:rPr lang="en-US" sz="3600" b="1" dirty="0">
                <a:solidFill>
                  <a:srgbClr val="B8860B"/>
                </a:solidFill>
                <a:latin typeface="Sorts Mill Goudy" pitchFamily="34" charset="0"/>
                <a:ea typeface="Sorts Mill Goudy" pitchFamily="34" charset="-122"/>
                <a:cs typeface="Sorts Mill Goudy" pitchFamily="34" charset="-120"/>
              </a:rPr>
              <a:t>04</a:t>
            </a:r>
            <a:endParaRPr lang="en-US" sz="1600" dirty="0"/>
          </a:p>
        </p:txBody>
      </p:sp>
      <p:sp>
        <p:nvSpPr>
          <p:cNvPr id="6" name="Text 4"/>
          <p:cNvSpPr/>
          <p:nvPr/>
        </p:nvSpPr>
        <p:spPr>
          <a:xfrm>
            <a:off x="7670800" y="2565400"/>
            <a:ext cx="4953000" cy="812800"/>
          </a:xfrm>
          <a:prstGeom prst="rect">
            <a:avLst/>
          </a:prstGeom>
          <a:noFill/>
          <a:ln/>
        </p:spPr>
        <p:txBody>
          <a:bodyPr wrap="square" lIns="0" tIns="0" rIns="0" bIns="0" rtlCol="0" anchor="ctr"/>
          <a:lstStyle/>
          <a:p>
            <a:pPr>
              <a:lnSpc>
                <a:spcPct val="110000"/>
              </a:lnSpc>
            </a:pPr>
            <a:r>
              <a:rPr lang="en-US" sz="2400" dirty="0">
                <a:solidFill>
                  <a:srgbClr val="1C1C1C"/>
                </a:solidFill>
                <a:latin typeface="Oranienbaum" pitchFamily="34" charset="0"/>
                <a:ea typeface="Oranienbaum" pitchFamily="34" charset="-122"/>
                <a:cs typeface="Oranienbaum" pitchFamily="34" charset="-120"/>
              </a:rPr>
              <a:t>Vitaly Ginzburg: From Hydrogen Bomb to Nobel Prize</a:t>
            </a:r>
            <a:endParaRPr lang="en-US" sz="1600" dirty="0"/>
          </a:p>
        </p:txBody>
      </p:sp>
      <p:sp>
        <p:nvSpPr>
          <p:cNvPr id="7" name="Text 5"/>
          <p:cNvSpPr/>
          <p:nvPr/>
        </p:nvSpPr>
        <p:spPr>
          <a:xfrm>
            <a:off x="381000" y="3683000"/>
            <a:ext cx="914400" cy="508000"/>
          </a:xfrm>
          <a:prstGeom prst="rect">
            <a:avLst/>
          </a:prstGeom>
          <a:noFill/>
          <a:ln/>
        </p:spPr>
        <p:txBody>
          <a:bodyPr wrap="square" lIns="0" tIns="0" rIns="0" bIns="0" rtlCol="0" anchor="ctr"/>
          <a:lstStyle/>
          <a:p>
            <a:pPr>
              <a:lnSpc>
                <a:spcPct val="90000"/>
              </a:lnSpc>
            </a:pPr>
            <a:r>
              <a:rPr lang="en-US" sz="3600" b="1" dirty="0">
                <a:solidFill>
                  <a:srgbClr val="B8860B"/>
                </a:solidFill>
                <a:latin typeface="Sorts Mill Goudy" pitchFamily="34" charset="0"/>
                <a:ea typeface="Sorts Mill Goudy" pitchFamily="34" charset="-122"/>
                <a:cs typeface="Sorts Mill Goudy" pitchFamily="34" charset="-120"/>
              </a:rPr>
              <a:t>02</a:t>
            </a:r>
            <a:endParaRPr lang="en-US" sz="1600" dirty="0"/>
          </a:p>
        </p:txBody>
      </p:sp>
      <p:sp>
        <p:nvSpPr>
          <p:cNvPr id="8" name="Text 6"/>
          <p:cNvSpPr/>
          <p:nvPr/>
        </p:nvSpPr>
        <p:spPr>
          <a:xfrm>
            <a:off x="1143000" y="3733800"/>
            <a:ext cx="4610100" cy="406400"/>
          </a:xfrm>
          <a:prstGeom prst="rect">
            <a:avLst/>
          </a:prstGeom>
          <a:noFill/>
          <a:ln/>
        </p:spPr>
        <p:txBody>
          <a:bodyPr wrap="square" lIns="0" tIns="0" rIns="0" bIns="0" rtlCol="0" anchor="ctr"/>
          <a:lstStyle/>
          <a:p>
            <a:pPr>
              <a:lnSpc>
                <a:spcPct val="110000"/>
              </a:lnSpc>
            </a:pPr>
            <a:r>
              <a:rPr lang="en-US" sz="2400" dirty="0">
                <a:solidFill>
                  <a:srgbClr val="1C1C1C"/>
                </a:solidFill>
                <a:latin typeface="Oranienbaum" pitchFamily="34" charset="0"/>
                <a:ea typeface="Oranienbaum" pitchFamily="34" charset="-122"/>
                <a:cs typeface="Oranienbaum" pitchFamily="34" charset="-120"/>
              </a:rPr>
              <a:t>Lev Landau: The Universal Genius</a:t>
            </a:r>
            <a:endParaRPr lang="en-US" sz="1600" dirty="0"/>
          </a:p>
        </p:txBody>
      </p:sp>
      <p:sp>
        <p:nvSpPr>
          <p:cNvPr id="9" name="Text 7"/>
          <p:cNvSpPr/>
          <p:nvPr/>
        </p:nvSpPr>
        <p:spPr>
          <a:xfrm>
            <a:off x="6908800" y="3683000"/>
            <a:ext cx="914400" cy="508000"/>
          </a:xfrm>
          <a:prstGeom prst="rect">
            <a:avLst/>
          </a:prstGeom>
          <a:noFill/>
          <a:ln/>
        </p:spPr>
        <p:txBody>
          <a:bodyPr wrap="square" lIns="0" tIns="0" rIns="0" bIns="0" rtlCol="0" anchor="ctr"/>
          <a:lstStyle/>
          <a:p>
            <a:pPr>
              <a:lnSpc>
                <a:spcPct val="90000"/>
              </a:lnSpc>
            </a:pPr>
            <a:r>
              <a:rPr lang="en-US" sz="3600" b="1" dirty="0">
                <a:solidFill>
                  <a:srgbClr val="B8860B"/>
                </a:solidFill>
                <a:latin typeface="Sorts Mill Goudy" pitchFamily="34" charset="0"/>
                <a:ea typeface="Sorts Mill Goudy" pitchFamily="34" charset="-122"/>
                <a:cs typeface="Sorts Mill Goudy" pitchFamily="34" charset="-120"/>
              </a:rPr>
              <a:t>05</a:t>
            </a:r>
            <a:endParaRPr lang="en-US" sz="1600" dirty="0"/>
          </a:p>
        </p:txBody>
      </p:sp>
      <p:sp>
        <p:nvSpPr>
          <p:cNvPr id="10" name="Text 8"/>
          <p:cNvSpPr/>
          <p:nvPr/>
        </p:nvSpPr>
        <p:spPr>
          <a:xfrm>
            <a:off x="7670800" y="3733800"/>
            <a:ext cx="5080000" cy="406400"/>
          </a:xfrm>
          <a:prstGeom prst="rect">
            <a:avLst/>
          </a:prstGeom>
          <a:noFill/>
          <a:ln/>
        </p:spPr>
        <p:txBody>
          <a:bodyPr wrap="square" lIns="0" tIns="0" rIns="0" bIns="0" rtlCol="0" anchor="ctr"/>
          <a:lstStyle/>
          <a:p>
            <a:pPr>
              <a:lnSpc>
                <a:spcPct val="110000"/>
              </a:lnSpc>
            </a:pPr>
            <a:r>
              <a:rPr lang="en-US" sz="2400" dirty="0">
                <a:solidFill>
                  <a:srgbClr val="1C1C1C"/>
                </a:solidFill>
                <a:latin typeface="Oranienbaum" pitchFamily="34" charset="0"/>
                <a:ea typeface="Oranienbaum" pitchFamily="34" charset="-122"/>
                <a:cs typeface="Oranienbaum" pitchFamily="34" charset="-120"/>
              </a:rPr>
              <a:t>The Quantum Field Theory Revolution</a:t>
            </a:r>
            <a:endParaRPr lang="en-US" sz="1600" dirty="0"/>
          </a:p>
        </p:txBody>
      </p:sp>
      <p:sp>
        <p:nvSpPr>
          <p:cNvPr id="11" name="Text 9"/>
          <p:cNvSpPr/>
          <p:nvPr/>
        </p:nvSpPr>
        <p:spPr>
          <a:xfrm>
            <a:off x="381000" y="4495800"/>
            <a:ext cx="914400" cy="508000"/>
          </a:xfrm>
          <a:prstGeom prst="rect">
            <a:avLst/>
          </a:prstGeom>
          <a:noFill/>
          <a:ln/>
        </p:spPr>
        <p:txBody>
          <a:bodyPr wrap="square" lIns="0" tIns="0" rIns="0" bIns="0" rtlCol="0" anchor="ctr"/>
          <a:lstStyle/>
          <a:p>
            <a:pPr>
              <a:lnSpc>
                <a:spcPct val="90000"/>
              </a:lnSpc>
            </a:pPr>
            <a:r>
              <a:rPr lang="en-US" sz="3600" b="1" dirty="0">
                <a:solidFill>
                  <a:srgbClr val="B8860B"/>
                </a:solidFill>
                <a:latin typeface="Sorts Mill Goudy" pitchFamily="34" charset="0"/>
                <a:ea typeface="Sorts Mill Goudy" pitchFamily="34" charset="-122"/>
                <a:cs typeface="Sorts Mill Goudy" pitchFamily="34" charset="-120"/>
              </a:rPr>
              <a:t>03</a:t>
            </a:r>
            <a:endParaRPr lang="en-US" sz="1600" dirty="0"/>
          </a:p>
        </p:txBody>
      </p:sp>
      <p:sp>
        <p:nvSpPr>
          <p:cNvPr id="12" name="Text 10"/>
          <p:cNvSpPr/>
          <p:nvPr/>
        </p:nvSpPr>
        <p:spPr>
          <a:xfrm>
            <a:off x="1143000" y="4546600"/>
            <a:ext cx="4597400" cy="406400"/>
          </a:xfrm>
          <a:prstGeom prst="rect">
            <a:avLst/>
          </a:prstGeom>
          <a:noFill/>
          <a:ln/>
        </p:spPr>
        <p:txBody>
          <a:bodyPr wrap="square" lIns="0" tIns="0" rIns="0" bIns="0" rtlCol="0" anchor="ctr"/>
          <a:lstStyle/>
          <a:p>
            <a:pPr>
              <a:lnSpc>
                <a:spcPct val="110000"/>
              </a:lnSpc>
            </a:pPr>
            <a:r>
              <a:rPr lang="en-US" sz="2400" dirty="0">
                <a:solidFill>
                  <a:srgbClr val="1C1C1C"/>
                </a:solidFill>
                <a:latin typeface="Oranienbaum" pitchFamily="34" charset="0"/>
                <a:ea typeface="Oranienbaum" pitchFamily="34" charset="-122"/>
                <a:cs typeface="Oranienbaum" pitchFamily="34" charset="-120"/>
              </a:rPr>
              <a:t>The Classified Realm: Arzamas-16</a:t>
            </a:r>
            <a:endParaRPr lang="en-US" sz="1600" dirty="0"/>
          </a:p>
        </p:txBody>
      </p:sp>
      <p:sp>
        <p:nvSpPr>
          <p:cNvPr id="13" name="Text 11"/>
          <p:cNvSpPr/>
          <p:nvPr/>
        </p:nvSpPr>
        <p:spPr>
          <a:xfrm>
            <a:off x="6908800" y="4495800"/>
            <a:ext cx="914400" cy="508000"/>
          </a:xfrm>
          <a:prstGeom prst="rect">
            <a:avLst/>
          </a:prstGeom>
          <a:noFill/>
          <a:ln/>
        </p:spPr>
        <p:txBody>
          <a:bodyPr wrap="square" lIns="0" tIns="0" rIns="0" bIns="0" rtlCol="0" anchor="ctr"/>
          <a:lstStyle/>
          <a:p>
            <a:pPr>
              <a:lnSpc>
                <a:spcPct val="90000"/>
              </a:lnSpc>
            </a:pPr>
            <a:r>
              <a:rPr lang="en-US" sz="3600" b="1" dirty="0">
                <a:solidFill>
                  <a:srgbClr val="B8860B"/>
                </a:solidFill>
                <a:latin typeface="Sorts Mill Goudy" pitchFamily="34" charset="0"/>
                <a:ea typeface="Sorts Mill Goudy" pitchFamily="34" charset="-122"/>
                <a:cs typeface="Sorts Mill Goudy" pitchFamily="34" charset="-120"/>
              </a:rPr>
              <a:t>06</a:t>
            </a:r>
            <a:endParaRPr lang="en-US" sz="1600" dirty="0"/>
          </a:p>
        </p:txBody>
      </p:sp>
      <p:sp>
        <p:nvSpPr>
          <p:cNvPr id="14" name="Text 12"/>
          <p:cNvSpPr/>
          <p:nvPr/>
        </p:nvSpPr>
        <p:spPr>
          <a:xfrm>
            <a:off x="7670800" y="4546600"/>
            <a:ext cx="4597400" cy="406400"/>
          </a:xfrm>
          <a:prstGeom prst="rect">
            <a:avLst/>
          </a:prstGeom>
          <a:noFill/>
          <a:ln/>
        </p:spPr>
        <p:txBody>
          <a:bodyPr wrap="square" lIns="0" tIns="0" rIns="0" bIns="0" rtlCol="0" anchor="ctr"/>
          <a:lstStyle/>
          <a:p>
            <a:pPr>
              <a:lnSpc>
                <a:spcPct val="110000"/>
              </a:lnSpc>
            </a:pPr>
            <a:r>
              <a:rPr lang="en-US" sz="2400" dirty="0">
                <a:solidFill>
                  <a:srgbClr val="1C1C1C"/>
                </a:solidFill>
                <a:latin typeface="Oranienbaum" pitchFamily="34" charset="0"/>
                <a:ea typeface="Oranienbaum" pitchFamily="34" charset="-122"/>
                <a:cs typeface="Oranienbaum" pitchFamily="34" charset="-120"/>
              </a:rPr>
              <a:t>Legacy and Historical Significance</a:t>
            </a:r>
            <a:endParaRPr lang="en-US" sz="1600" dirty="0"/>
          </a:p>
        </p:txBody>
      </p:sp>
      <p:sp>
        <p:nvSpPr>
          <p:cNvPr id="15" name="Text 13"/>
          <p:cNvSpPr/>
          <p:nvPr/>
        </p:nvSpPr>
        <p:spPr>
          <a:xfrm>
            <a:off x="266700" y="5613400"/>
            <a:ext cx="12471400" cy="355600"/>
          </a:xfrm>
          <a:prstGeom prst="rect">
            <a:avLst/>
          </a:prstGeom>
          <a:noFill/>
          <a:ln/>
        </p:spPr>
        <p:txBody>
          <a:bodyPr wrap="square" lIns="0" tIns="0" rIns="0" bIns="0" rtlCol="0" anchor="ctr"/>
          <a:lstStyle/>
          <a:p>
            <a:pPr algn="ctr">
              <a:lnSpc>
                <a:spcPct val="130000"/>
              </a:lnSpc>
            </a:pPr>
            <a:r>
              <a:rPr lang="en-US" sz="1800" dirty="0">
                <a:solidFill>
                  <a:srgbClr val="8B4513"/>
                </a:solidFill>
                <a:latin typeface="Liter" pitchFamily="34" charset="0"/>
                <a:ea typeface="Liter" pitchFamily="34" charset="-122"/>
                <a:cs typeface="Liter" pitchFamily="34" charset="-120"/>
              </a:rPr>
              <a:t>A journey through the classified scientific achievements that shaped modern physics</a:t>
            </a:r>
            <a:endParaRPr lang="en-US" sz="1600" dirty="0"/>
          </a:p>
        </p:txBody>
      </p:sp>
    </p:spTree>
  </p:cSld>
  <p:clrMapOvr>
    <a:masterClrMapping/>
  </p:clrMapOvr>
  <p:transition>
    <p:fade/>
    <p:spd val="med"/>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C1C1C"/>
        </a:solidFill>
      </p:bgPr>
    </p:bg>
    <p:spTree>
      <p:nvGrpSpPr>
        <p:cNvPr id="1" name=""/>
        <p:cNvGrpSpPr/>
        <p:nvPr/>
      </p:nvGrpSpPr>
      <p:grpSpPr>
        <a:xfrm>
          <a:off x="0" y="0"/>
          <a:ext cx="0" cy="0"/>
          <a:chOff x="0" y="0"/>
          <a:chExt cx="0" cy="0"/>
        </a:xfrm>
      </p:grpSpPr>
      <p:sp>
        <p:nvSpPr>
          <p:cNvPr id="2" name="Text 0"/>
          <p:cNvSpPr/>
          <p:nvPr/>
        </p:nvSpPr>
        <p:spPr>
          <a:xfrm>
            <a:off x="337542" y="2463800"/>
            <a:ext cx="12331700" cy="1219200"/>
          </a:xfrm>
          <a:prstGeom prst="rect">
            <a:avLst/>
          </a:prstGeom>
          <a:noFill/>
          <a:ln/>
        </p:spPr>
        <p:txBody>
          <a:bodyPr wrap="square" lIns="0" tIns="0" rIns="0" bIns="0" rtlCol="0" anchor="ctr"/>
          <a:lstStyle/>
          <a:p>
            <a:pPr algn="ctr">
              <a:lnSpc>
                <a:spcPct val="80000"/>
              </a:lnSpc>
            </a:pPr>
            <a:r>
              <a:rPr lang="en-US" sz="9600" b="1" dirty="0">
                <a:solidFill>
                  <a:srgbClr val="F2EFE6"/>
                </a:solidFill>
                <a:latin typeface="Sorts Mill Goudy" pitchFamily="34" charset="0"/>
                <a:ea typeface="Sorts Mill Goudy" pitchFamily="34" charset="-122"/>
                <a:cs typeface="Sorts Mill Goudy" pitchFamily="34" charset="-120"/>
              </a:rPr>
              <a:t>THE GOLDEN AGE</a:t>
            </a:r>
            <a:endParaRPr lang="en-US" sz="1600" dirty="0"/>
          </a:p>
        </p:txBody>
      </p:sp>
      <p:sp>
        <p:nvSpPr>
          <p:cNvPr id="3" name="Shape 1"/>
          <p:cNvSpPr/>
          <p:nvPr/>
        </p:nvSpPr>
        <p:spPr>
          <a:xfrm>
            <a:off x="5689402" y="3987800"/>
            <a:ext cx="1625600" cy="50800"/>
          </a:xfrm>
          <a:custGeom>
            <a:avLst/>
            <a:gdLst/>
            <a:ahLst/>
            <a:cxnLst/>
            <a:rect l="l" t="t" r="r" b="b"/>
            <a:pathLst>
              <a:path w="1625600" h="50800">
                <a:moveTo>
                  <a:pt x="0" y="0"/>
                </a:moveTo>
                <a:lnTo>
                  <a:pt x="1625600" y="0"/>
                </a:lnTo>
                <a:lnTo>
                  <a:pt x="1625600" y="50800"/>
                </a:lnTo>
                <a:lnTo>
                  <a:pt x="0" y="50800"/>
                </a:lnTo>
                <a:lnTo>
                  <a:pt x="0" y="0"/>
                </a:lnTo>
                <a:close/>
              </a:path>
            </a:pathLst>
          </a:custGeom>
          <a:solidFill>
            <a:srgbClr val="B8860B"/>
          </a:solidFill>
          <a:ln/>
        </p:spPr>
      </p:sp>
      <p:sp>
        <p:nvSpPr>
          <p:cNvPr id="4" name="Text 2"/>
          <p:cNvSpPr/>
          <p:nvPr/>
        </p:nvSpPr>
        <p:spPr>
          <a:xfrm>
            <a:off x="718542" y="4343400"/>
            <a:ext cx="11569700" cy="508000"/>
          </a:xfrm>
          <a:prstGeom prst="rect">
            <a:avLst/>
          </a:prstGeom>
          <a:noFill/>
          <a:ln/>
        </p:spPr>
        <p:txBody>
          <a:bodyPr wrap="square" lIns="0" tIns="0" rIns="0" bIns="0" rtlCol="0" anchor="ctr"/>
          <a:lstStyle/>
          <a:p>
            <a:pPr algn="ctr">
              <a:lnSpc>
                <a:spcPct val="90000"/>
              </a:lnSpc>
            </a:pPr>
            <a:r>
              <a:rPr lang="en-US" sz="3600" dirty="0">
                <a:solidFill>
                  <a:srgbClr val="B8860B"/>
                </a:solidFill>
                <a:latin typeface="Oranienbaum" pitchFamily="34" charset="0"/>
                <a:ea typeface="Oranienbaum" pitchFamily="34" charset="-122"/>
                <a:cs typeface="Oranienbaum" pitchFamily="34" charset="-120"/>
              </a:rPr>
              <a:t>of Soviet Physics</a:t>
            </a:r>
            <a:endParaRPr lang="en-US" sz="1600" dirty="0"/>
          </a:p>
        </p:txBody>
      </p:sp>
    </p:spTree>
  </p:cSld>
  <p:clrMapOvr>
    <a:masterClrMapping/>
  </p:clrMapOvr>
  <p:transition>
    <p:fade/>
    <p:spd val="med"/>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2EFE6"/>
        </a:solidFill>
      </p:bgPr>
    </p:bg>
    <p:spTree>
      <p:nvGrpSpPr>
        <p:cNvPr id="1" name=""/>
        <p:cNvGrpSpPr/>
        <p:nvPr/>
      </p:nvGrpSpPr>
      <p:grpSpPr>
        <a:xfrm>
          <a:off x="0" y="0"/>
          <a:ext cx="0" cy="0"/>
          <a:chOff x="0" y="0"/>
          <a:chExt cx="0" cy="0"/>
        </a:xfrm>
      </p:grpSpPr>
      <p:pic>
        <p:nvPicPr>
          <p:cNvPr id="2" name="Image 0" descr="https://kimi-img.moonshot.cn/pub/slides/okc/ojpkecqqrtmow/vladimir_fock_portrait.png">    </p:cNvPr>
          <p:cNvPicPr>
            <a:picLocks noChangeAspect="1"/>
          </p:cNvPicPr>
          <p:nvPr/>
        </p:nvPicPr>
        <p:blipFill>
          <a:blip r:embed="rId1"/>
          <a:srcRect l="52" r="52" t="0" b="0"/>
          <a:stretch/>
        </p:blipFill>
        <p:spPr>
          <a:xfrm>
            <a:off x="381000" y="596900"/>
            <a:ext cx="4076700" cy="6121400"/>
          </a:xfrm>
          <a:prstGeom prst="roundRect">
            <a:avLst>
              <a:gd name="adj" fmla="val 2492"/>
            </a:avLst>
          </a:prstGeom>
        </p:spPr>
      </p:pic>
      <p:sp>
        <p:nvSpPr>
          <p:cNvPr id="3" name="Text 0"/>
          <p:cNvSpPr/>
          <p:nvPr/>
        </p:nvSpPr>
        <p:spPr>
          <a:xfrm>
            <a:off x="5071467" y="882650"/>
            <a:ext cx="8013700" cy="508000"/>
          </a:xfrm>
          <a:prstGeom prst="rect">
            <a:avLst/>
          </a:prstGeom>
          <a:noFill/>
          <a:ln/>
        </p:spPr>
        <p:txBody>
          <a:bodyPr wrap="square" lIns="0" tIns="0" rIns="0" bIns="0" rtlCol="0" anchor="ctr"/>
          <a:lstStyle/>
          <a:p>
            <a:pPr>
              <a:lnSpc>
                <a:spcPct val="90000"/>
              </a:lnSpc>
            </a:pPr>
            <a:r>
              <a:rPr lang="en-US" sz="3600" b="1" dirty="0">
                <a:solidFill>
                  <a:srgbClr val="1C1C1C"/>
                </a:solidFill>
                <a:latin typeface="Sorts Mill Goudy" pitchFamily="34" charset="0"/>
                <a:ea typeface="Sorts Mill Goudy" pitchFamily="34" charset="-122"/>
                <a:cs typeface="Sorts Mill Goudy" pitchFamily="34" charset="-120"/>
              </a:rPr>
              <a:t>VLADIMIR FOCK</a:t>
            </a:r>
            <a:endParaRPr lang="en-US" sz="1600" dirty="0"/>
          </a:p>
        </p:txBody>
      </p:sp>
      <p:sp>
        <p:nvSpPr>
          <p:cNvPr id="4" name="Text 1"/>
          <p:cNvSpPr/>
          <p:nvPr/>
        </p:nvSpPr>
        <p:spPr>
          <a:xfrm>
            <a:off x="5071467" y="1390650"/>
            <a:ext cx="7861300" cy="406400"/>
          </a:xfrm>
          <a:prstGeom prst="rect">
            <a:avLst/>
          </a:prstGeom>
          <a:noFill/>
          <a:ln/>
        </p:spPr>
        <p:txBody>
          <a:bodyPr wrap="square" lIns="0" tIns="0" rIns="0" bIns="0" rtlCol="0" anchor="ctr"/>
          <a:lstStyle/>
          <a:p>
            <a:pPr>
              <a:lnSpc>
                <a:spcPct val="110000"/>
              </a:lnSpc>
            </a:pPr>
            <a:r>
              <a:rPr lang="en-US" sz="2400" dirty="0">
                <a:solidFill>
                  <a:srgbClr val="8B4513"/>
                </a:solidFill>
                <a:latin typeface="Oranienbaum" pitchFamily="34" charset="0"/>
                <a:ea typeface="Oranienbaum" pitchFamily="34" charset="-122"/>
                <a:cs typeface="Oranienbaum" pitchFamily="34" charset="-120"/>
              </a:rPr>
              <a:t>The Philosopher-Physicist</a:t>
            </a:r>
            <a:endParaRPr lang="en-US" sz="1600" dirty="0"/>
          </a:p>
        </p:txBody>
      </p:sp>
      <p:sp>
        <p:nvSpPr>
          <p:cNvPr id="5" name="Shape 2"/>
          <p:cNvSpPr/>
          <p:nvPr/>
        </p:nvSpPr>
        <p:spPr>
          <a:xfrm>
            <a:off x="5071467" y="1949450"/>
            <a:ext cx="1219200" cy="12700"/>
          </a:xfrm>
          <a:custGeom>
            <a:avLst/>
            <a:gdLst/>
            <a:ahLst/>
            <a:cxnLst/>
            <a:rect l="l" t="t" r="r" b="b"/>
            <a:pathLst>
              <a:path w="1219200" h="12700">
                <a:moveTo>
                  <a:pt x="0" y="0"/>
                </a:moveTo>
                <a:lnTo>
                  <a:pt x="1219200" y="0"/>
                </a:lnTo>
                <a:lnTo>
                  <a:pt x="1219200" y="12700"/>
                </a:lnTo>
                <a:lnTo>
                  <a:pt x="0" y="12700"/>
                </a:lnTo>
                <a:lnTo>
                  <a:pt x="0" y="0"/>
                </a:lnTo>
                <a:close/>
              </a:path>
            </a:pathLst>
          </a:custGeom>
          <a:solidFill>
            <a:srgbClr val="B8860B"/>
          </a:solidFill>
          <a:ln/>
        </p:spPr>
      </p:sp>
      <p:sp>
        <p:nvSpPr>
          <p:cNvPr id="6" name="Text 3"/>
          <p:cNvSpPr/>
          <p:nvPr/>
        </p:nvSpPr>
        <p:spPr>
          <a:xfrm>
            <a:off x="5071467" y="2266950"/>
            <a:ext cx="7556500" cy="914400"/>
          </a:xfrm>
          <a:prstGeom prst="rect">
            <a:avLst/>
          </a:prstGeom>
          <a:noFill/>
          <a:ln/>
        </p:spPr>
        <p:txBody>
          <a:bodyPr wrap="square" lIns="0" tIns="0" rIns="0" bIns="0" rtlCol="0" anchor="ctr"/>
          <a:lstStyle/>
          <a:p>
            <a:pPr>
              <a:lnSpc>
                <a:spcPct val="130000"/>
              </a:lnSpc>
            </a:pPr>
            <a:r>
              <a:rPr lang="en-US" sz="1500" dirty="0">
                <a:solidFill>
                  <a:srgbClr val="1C1C1C"/>
                </a:solidFill>
                <a:latin typeface="Liter" pitchFamily="34" charset="0"/>
                <a:ea typeface="Liter" pitchFamily="34" charset="-122"/>
                <a:cs typeface="Liter" pitchFamily="34" charset="-120"/>
              </a:rPr>
              <a:t>Vladimir Aleksandrovich Fock (1898-1974) was a foundational figure in Soviet quantum mechanics and quantum electrodynamics, renowned for reconciling modern physics with Marxist philosophy.</a:t>
            </a:r>
            <a:endParaRPr lang="en-US" sz="1600" dirty="0"/>
          </a:p>
        </p:txBody>
      </p:sp>
      <p:sp>
        <p:nvSpPr>
          <p:cNvPr id="7" name="Text 4"/>
          <p:cNvSpPr/>
          <p:nvPr/>
        </p:nvSpPr>
        <p:spPr>
          <a:xfrm>
            <a:off x="5071467" y="3384550"/>
            <a:ext cx="7556500" cy="914400"/>
          </a:xfrm>
          <a:prstGeom prst="rect">
            <a:avLst/>
          </a:prstGeom>
          <a:noFill/>
          <a:ln/>
        </p:spPr>
        <p:txBody>
          <a:bodyPr wrap="square" lIns="0" tIns="0" rIns="0" bIns="0" rtlCol="0" anchor="ctr"/>
          <a:lstStyle/>
          <a:p>
            <a:pPr>
              <a:lnSpc>
                <a:spcPct val="130000"/>
              </a:lnSpc>
            </a:pPr>
            <a:r>
              <a:rPr lang="en-US" sz="1500" dirty="0">
                <a:solidFill>
                  <a:srgbClr val="1C1C1C"/>
                </a:solidFill>
                <a:latin typeface="Liter" pitchFamily="34" charset="0"/>
                <a:ea typeface="Liter" pitchFamily="34" charset="-122"/>
                <a:cs typeface="Liter" pitchFamily="34" charset="-120"/>
              </a:rPr>
              <a:t>His 1957 visit to Copenhagen sparked a famous dispute with Niels Bohr over quantum interpretation. Fock later claimed convergence with Bohr's ideas, particularly on the reality of the world independent of human observation.</a:t>
            </a:r>
            <a:endParaRPr lang="en-US" sz="1600" dirty="0"/>
          </a:p>
        </p:txBody>
      </p:sp>
      <p:sp>
        <p:nvSpPr>
          <p:cNvPr id="8" name="Text 5"/>
          <p:cNvSpPr/>
          <p:nvPr/>
        </p:nvSpPr>
        <p:spPr>
          <a:xfrm>
            <a:off x="5071467" y="4502150"/>
            <a:ext cx="7556500" cy="914400"/>
          </a:xfrm>
          <a:prstGeom prst="rect">
            <a:avLst/>
          </a:prstGeom>
          <a:noFill/>
          <a:ln/>
        </p:spPr>
        <p:txBody>
          <a:bodyPr wrap="square" lIns="0" tIns="0" rIns="0" bIns="0" rtlCol="0" anchor="ctr"/>
          <a:lstStyle/>
          <a:p>
            <a:pPr>
              <a:lnSpc>
                <a:spcPct val="130000"/>
              </a:lnSpc>
            </a:pPr>
            <a:r>
              <a:rPr lang="en-US" sz="1500" dirty="0">
                <a:solidFill>
                  <a:srgbClr val="1C1C1C"/>
                </a:solidFill>
                <a:latin typeface="Liter" pitchFamily="34" charset="0"/>
                <a:ea typeface="Liter" pitchFamily="34" charset="-122"/>
                <a:cs typeface="Liter" pitchFamily="34" charset="-120"/>
              </a:rPr>
              <a:t>Beyond ideology, Fock's epistemology relied on </a:t>
            </a:r>
            <a:pPr>
              <a:lnSpc>
                <a:spcPct val="130000"/>
              </a:lnSpc>
            </a:pPr>
            <a:r>
              <a:rPr lang="en-US" sz="1500" dirty="0">
                <a:solidFill>
                  <a:srgbClr val="8B4513"/>
                </a:solidFill>
                <a:highlight>
                  <a:srgbClr val="B8860B">
                    <a:alpha val="20000"/>
                  </a:srgbClr>
                </a:highlight>
                <a:latin typeface="Liter" pitchFamily="34" charset="0"/>
                <a:ea typeface="Liter" pitchFamily="34" charset="-122"/>
                <a:cs typeface="Liter" pitchFamily="34" charset="-120"/>
              </a:rPr>
              <a:t>antireductionism and scientific realism </a:t>
            </a:r>
            <a:pPr>
              <a:lnSpc>
                <a:spcPct val="130000"/>
              </a:lnSpc>
            </a:pPr>
            <a:r>
              <a:rPr lang="en-US" sz="1500" dirty="0">
                <a:solidFill>
                  <a:srgbClr val="1C1C1C"/>
                </a:solidFill>
                <a:latin typeface="Liter" pitchFamily="34" charset="0"/>
                <a:ea typeface="Liter" pitchFamily="34" charset="-122"/>
                <a:cs typeface="Liter" pitchFamily="34" charset="-120"/>
              </a:rPr>
              <a:t>, developing interpretations that sought to transcend Bohr's approach through field quantization and second quantization methods.</a:t>
            </a:r>
            <a:endParaRPr lang="en-US" sz="1600" dirty="0"/>
          </a:p>
        </p:txBody>
      </p:sp>
      <p:sp>
        <p:nvSpPr>
          <p:cNvPr id="9" name="Text 6"/>
          <p:cNvSpPr/>
          <p:nvPr/>
        </p:nvSpPr>
        <p:spPr>
          <a:xfrm>
            <a:off x="5071467" y="5721350"/>
            <a:ext cx="2032000" cy="457200"/>
          </a:xfrm>
          <a:prstGeom prst="rect">
            <a:avLst/>
          </a:prstGeom>
          <a:noFill/>
          <a:ln/>
        </p:spPr>
        <p:txBody>
          <a:bodyPr wrap="square" lIns="0" tIns="0" rIns="0" bIns="0" rtlCol="0" anchor="ctr"/>
          <a:lstStyle/>
          <a:p>
            <a:pPr>
              <a:lnSpc>
                <a:spcPct val="100000"/>
              </a:lnSpc>
            </a:pPr>
            <a:r>
              <a:rPr lang="en-US" sz="3000" b="1" dirty="0">
                <a:solidFill>
                  <a:srgbClr val="B8860B"/>
                </a:solidFill>
                <a:latin typeface="Sorts Mill Goudy" pitchFamily="34" charset="0"/>
                <a:ea typeface="Sorts Mill Goudy" pitchFamily="34" charset="-122"/>
                <a:cs typeface="Sorts Mill Goudy" pitchFamily="34" charset="-120"/>
              </a:rPr>
              <a:t>1898-1974</a:t>
            </a:r>
            <a:endParaRPr lang="en-US" sz="1600" dirty="0"/>
          </a:p>
        </p:txBody>
      </p:sp>
      <p:sp>
        <p:nvSpPr>
          <p:cNvPr id="10" name="Text 7"/>
          <p:cNvSpPr/>
          <p:nvPr/>
        </p:nvSpPr>
        <p:spPr>
          <a:xfrm>
            <a:off x="5071467" y="6178550"/>
            <a:ext cx="1828800" cy="254000"/>
          </a:xfrm>
          <a:prstGeom prst="rect">
            <a:avLst/>
          </a:prstGeom>
          <a:noFill/>
          <a:ln/>
        </p:spPr>
        <p:txBody>
          <a:bodyPr wrap="square" lIns="0" tIns="0" rIns="0" bIns="0" rtlCol="0" anchor="ctr"/>
          <a:lstStyle/>
          <a:p>
            <a:pPr>
              <a:lnSpc>
                <a:spcPct val="120000"/>
              </a:lnSpc>
            </a:pPr>
            <a:r>
              <a:rPr lang="en-US" sz="1400" dirty="0">
                <a:solidFill>
                  <a:srgbClr val="8B4513"/>
                </a:solidFill>
                <a:latin typeface="Liter" pitchFamily="34" charset="0"/>
                <a:ea typeface="Liter" pitchFamily="34" charset="-122"/>
                <a:cs typeface="Liter" pitchFamily="34" charset="-120"/>
              </a:rPr>
              <a:t>Lifespan</a:t>
            </a:r>
            <a:endParaRPr lang="en-US" sz="1600" dirty="0"/>
          </a:p>
        </p:txBody>
      </p:sp>
      <p:sp>
        <p:nvSpPr>
          <p:cNvPr id="11" name="Text 8"/>
          <p:cNvSpPr/>
          <p:nvPr/>
        </p:nvSpPr>
        <p:spPr>
          <a:xfrm>
            <a:off x="7027267" y="5721350"/>
            <a:ext cx="1663700" cy="457200"/>
          </a:xfrm>
          <a:prstGeom prst="rect">
            <a:avLst/>
          </a:prstGeom>
          <a:noFill/>
          <a:ln/>
        </p:spPr>
        <p:txBody>
          <a:bodyPr wrap="square" lIns="0" tIns="0" rIns="0" bIns="0" rtlCol="0" anchor="ctr"/>
          <a:lstStyle/>
          <a:p>
            <a:pPr>
              <a:lnSpc>
                <a:spcPct val="100000"/>
              </a:lnSpc>
            </a:pPr>
            <a:r>
              <a:rPr lang="en-US" sz="3000" b="1" dirty="0">
                <a:solidFill>
                  <a:srgbClr val="B8860B"/>
                </a:solidFill>
                <a:latin typeface="Sorts Mill Goudy" pitchFamily="34" charset="0"/>
                <a:ea typeface="Sorts Mill Goudy" pitchFamily="34" charset="-122"/>
                <a:cs typeface="Sorts Mill Goudy" pitchFamily="34" charset="-120"/>
              </a:rPr>
              <a:t>1957</a:t>
            </a:r>
            <a:endParaRPr lang="en-US" sz="1600" dirty="0"/>
          </a:p>
        </p:txBody>
      </p:sp>
      <p:sp>
        <p:nvSpPr>
          <p:cNvPr id="12" name="Text 9"/>
          <p:cNvSpPr/>
          <p:nvPr/>
        </p:nvSpPr>
        <p:spPr>
          <a:xfrm>
            <a:off x="7027267" y="6178550"/>
            <a:ext cx="1460500" cy="254000"/>
          </a:xfrm>
          <a:prstGeom prst="rect">
            <a:avLst/>
          </a:prstGeom>
          <a:noFill/>
          <a:ln/>
        </p:spPr>
        <p:txBody>
          <a:bodyPr wrap="square" lIns="0" tIns="0" rIns="0" bIns="0" rtlCol="0" anchor="ctr"/>
          <a:lstStyle/>
          <a:p>
            <a:pPr>
              <a:lnSpc>
                <a:spcPct val="120000"/>
              </a:lnSpc>
            </a:pPr>
            <a:r>
              <a:rPr lang="en-US" sz="1400" dirty="0">
                <a:solidFill>
                  <a:srgbClr val="8B4513"/>
                </a:solidFill>
                <a:latin typeface="Liter" pitchFamily="34" charset="0"/>
                <a:ea typeface="Liter" pitchFamily="34" charset="-122"/>
                <a:cs typeface="Liter" pitchFamily="34" charset="-120"/>
              </a:rPr>
              <a:t>Copenhagen Visit</a:t>
            </a:r>
            <a:endParaRPr lang="en-US" sz="1600" dirty="0"/>
          </a:p>
        </p:txBody>
      </p:sp>
    </p:spTree>
  </p:cSld>
  <p:clrMapOvr>
    <a:masterClrMapping/>
  </p:clrMapOvr>
  <p:transition>
    <p:fade/>
    <p:spd val="med"/>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2EFE6"/>
        </a:solidFill>
      </p:bgPr>
    </p:bg>
    <p:spTree>
      <p:nvGrpSpPr>
        <p:cNvPr id="1" name=""/>
        <p:cNvGrpSpPr/>
        <p:nvPr/>
      </p:nvGrpSpPr>
      <p:grpSpPr>
        <a:xfrm>
          <a:off x="0" y="0"/>
          <a:ext cx="0" cy="0"/>
          <a:chOff x="0" y="0"/>
          <a:chExt cx="0" cy="0"/>
        </a:xfrm>
      </p:grpSpPr>
      <p:sp>
        <p:nvSpPr>
          <p:cNvPr id="2" name="Text 0"/>
          <p:cNvSpPr/>
          <p:nvPr/>
        </p:nvSpPr>
        <p:spPr>
          <a:xfrm>
            <a:off x="381000" y="1339850"/>
            <a:ext cx="8013700" cy="508000"/>
          </a:xfrm>
          <a:prstGeom prst="rect">
            <a:avLst/>
          </a:prstGeom>
          <a:noFill/>
          <a:ln/>
        </p:spPr>
        <p:txBody>
          <a:bodyPr wrap="square" lIns="0" tIns="0" rIns="0" bIns="0" rtlCol="0" anchor="ctr"/>
          <a:lstStyle/>
          <a:p>
            <a:pPr>
              <a:lnSpc>
                <a:spcPct val="90000"/>
              </a:lnSpc>
            </a:pPr>
            <a:r>
              <a:rPr lang="en-US" sz="3600" b="1" dirty="0">
                <a:solidFill>
                  <a:srgbClr val="1C1C1C"/>
                </a:solidFill>
                <a:latin typeface="Sorts Mill Goudy" pitchFamily="34" charset="0"/>
                <a:ea typeface="Sorts Mill Goudy" pitchFamily="34" charset="-122"/>
                <a:cs typeface="Sorts Mill Goudy" pitchFamily="34" charset="-120"/>
              </a:rPr>
              <a:t>LEV LANDAU</a:t>
            </a:r>
            <a:endParaRPr lang="en-US" sz="1600" dirty="0"/>
          </a:p>
        </p:txBody>
      </p:sp>
      <p:sp>
        <p:nvSpPr>
          <p:cNvPr id="3" name="Text 1"/>
          <p:cNvSpPr/>
          <p:nvPr/>
        </p:nvSpPr>
        <p:spPr>
          <a:xfrm>
            <a:off x="381000" y="1847850"/>
            <a:ext cx="7861300" cy="406400"/>
          </a:xfrm>
          <a:prstGeom prst="rect">
            <a:avLst/>
          </a:prstGeom>
          <a:noFill/>
          <a:ln/>
        </p:spPr>
        <p:txBody>
          <a:bodyPr wrap="square" lIns="0" tIns="0" rIns="0" bIns="0" rtlCol="0" anchor="ctr"/>
          <a:lstStyle/>
          <a:p>
            <a:pPr>
              <a:lnSpc>
                <a:spcPct val="110000"/>
              </a:lnSpc>
            </a:pPr>
            <a:r>
              <a:rPr lang="en-US" sz="2400" dirty="0">
                <a:solidFill>
                  <a:srgbClr val="8B4513"/>
                </a:solidFill>
                <a:latin typeface="Oranienbaum" pitchFamily="34" charset="0"/>
                <a:ea typeface="Oranienbaum" pitchFamily="34" charset="-122"/>
                <a:cs typeface="Oranienbaum" pitchFamily="34" charset="-120"/>
              </a:rPr>
              <a:t>The Universal Genius</a:t>
            </a:r>
            <a:endParaRPr lang="en-US" sz="1600" dirty="0"/>
          </a:p>
        </p:txBody>
      </p:sp>
      <p:sp>
        <p:nvSpPr>
          <p:cNvPr id="4" name="Shape 2"/>
          <p:cNvSpPr/>
          <p:nvPr/>
        </p:nvSpPr>
        <p:spPr>
          <a:xfrm>
            <a:off x="381000" y="2406650"/>
            <a:ext cx="1219200" cy="12700"/>
          </a:xfrm>
          <a:custGeom>
            <a:avLst/>
            <a:gdLst/>
            <a:ahLst/>
            <a:cxnLst/>
            <a:rect l="l" t="t" r="r" b="b"/>
            <a:pathLst>
              <a:path w="1219200" h="12700">
                <a:moveTo>
                  <a:pt x="0" y="0"/>
                </a:moveTo>
                <a:lnTo>
                  <a:pt x="1219200" y="0"/>
                </a:lnTo>
                <a:lnTo>
                  <a:pt x="1219200" y="12700"/>
                </a:lnTo>
                <a:lnTo>
                  <a:pt x="0" y="12700"/>
                </a:lnTo>
                <a:lnTo>
                  <a:pt x="0" y="0"/>
                </a:lnTo>
                <a:close/>
              </a:path>
            </a:pathLst>
          </a:custGeom>
          <a:solidFill>
            <a:srgbClr val="B8860B"/>
          </a:solidFill>
          <a:ln/>
        </p:spPr>
      </p:sp>
      <p:sp>
        <p:nvSpPr>
          <p:cNvPr id="5" name="Text 3"/>
          <p:cNvSpPr/>
          <p:nvPr/>
        </p:nvSpPr>
        <p:spPr>
          <a:xfrm>
            <a:off x="381000" y="2724150"/>
            <a:ext cx="7556500" cy="609600"/>
          </a:xfrm>
          <a:prstGeom prst="rect">
            <a:avLst/>
          </a:prstGeom>
          <a:noFill/>
          <a:ln/>
        </p:spPr>
        <p:txBody>
          <a:bodyPr wrap="square" lIns="0" tIns="0" rIns="0" bIns="0" rtlCol="0" anchor="ctr"/>
          <a:lstStyle/>
          <a:p>
            <a:pPr>
              <a:lnSpc>
                <a:spcPct val="130000"/>
              </a:lnSpc>
            </a:pPr>
            <a:r>
              <a:rPr lang="en-US" sz="1500" dirty="0">
                <a:solidFill>
                  <a:srgbClr val="1C1C1C"/>
                </a:solidFill>
                <a:latin typeface="Liter" pitchFamily="34" charset="0"/>
                <a:ea typeface="Liter" pitchFamily="34" charset="-122"/>
                <a:cs typeface="Liter" pitchFamily="34" charset="-120"/>
              </a:rPr>
              <a:t>Lev Davidovich Landau (1908-1968) created the most influential theoretical physics school in Soviet history. A graduate of Leningrad University at 19, he later studied under Niels Bohr.</a:t>
            </a:r>
            <a:endParaRPr lang="en-US" sz="1600" dirty="0"/>
          </a:p>
        </p:txBody>
      </p:sp>
      <p:sp>
        <p:nvSpPr>
          <p:cNvPr id="6" name="Text 4"/>
          <p:cNvSpPr/>
          <p:nvPr/>
        </p:nvSpPr>
        <p:spPr>
          <a:xfrm>
            <a:off x="381000" y="3536950"/>
            <a:ext cx="7556500" cy="609600"/>
          </a:xfrm>
          <a:prstGeom prst="rect">
            <a:avLst/>
          </a:prstGeom>
          <a:noFill/>
          <a:ln/>
        </p:spPr>
        <p:txBody>
          <a:bodyPr wrap="square" lIns="0" tIns="0" rIns="0" bIns="0" rtlCol="0" anchor="ctr"/>
          <a:lstStyle/>
          <a:p>
            <a:pPr>
              <a:lnSpc>
                <a:spcPct val="130000"/>
              </a:lnSpc>
            </a:pPr>
            <a:r>
              <a:rPr lang="en-US" sz="1500" dirty="0">
                <a:solidFill>
                  <a:srgbClr val="1C1C1C"/>
                </a:solidFill>
                <a:latin typeface="Liter" pitchFamily="34" charset="0"/>
                <a:ea typeface="Liter" pitchFamily="34" charset="-122"/>
                <a:cs typeface="Liter" pitchFamily="34" charset="-120"/>
              </a:rPr>
              <a:t>His work spanned quantum mechanics, nuclear physics, QED, low-temperature physics, and fluid mechanics, including the theory of superfluidity in liquid helium and Fermi liquid theory.</a:t>
            </a:r>
            <a:endParaRPr lang="en-US" sz="1600" dirty="0"/>
          </a:p>
        </p:txBody>
      </p:sp>
      <p:sp>
        <p:nvSpPr>
          <p:cNvPr id="7" name="Text 5"/>
          <p:cNvSpPr/>
          <p:nvPr/>
        </p:nvSpPr>
        <p:spPr>
          <a:xfrm>
            <a:off x="381000" y="4349750"/>
            <a:ext cx="7556500" cy="609600"/>
          </a:xfrm>
          <a:prstGeom prst="rect">
            <a:avLst/>
          </a:prstGeom>
          <a:noFill/>
          <a:ln/>
        </p:spPr>
        <p:txBody>
          <a:bodyPr wrap="square" lIns="0" tIns="0" rIns="0" bIns="0" rtlCol="0" anchor="ctr"/>
          <a:lstStyle/>
          <a:p>
            <a:pPr>
              <a:lnSpc>
                <a:spcPct val="130000"/>
              </a:lnSpc>
            </a:pPr>
            <a:r>
              <a:rPr lang="en-US" sz="1500" dirty="0">
                <a:solidFill>
                  <a:srgbClr val="1C1C1C"/>
                </a:solidFill>
                <a:latin typeface="Liter" pitchFamily="34" charset="0"/>
                <a:ea typeface="Liter" pitchFamily="34" charset="-122"/>
                <a:cs typeface="Liter" pitchFamily="34" charset="-120"/>
              </a:rPr>
              <a:t>Despite facing arrest in 1938 on espionage charges, he survived and continued his groundbreaking work, earning the </a:t>
            </a:r>
            <a:pPr>
              <a:lnSpc>
                <a:spcPct val="130000"/>
              </a:lnSpc>
            </a:pPr>
            <a:r>
              <a:rPr lang="en-US" sz="1500" dirty="0">
                <a:solidFill>
                  <a:srgbClr val="8B4513"/>
                </a:solidFill>
                <a:highlight>
                  <a:srgbClr val="B8860B">
                    <a:alpha val="20000"/>
                  </a:srgbClr>
                </a:highlight>
                <a:latin typeface="Liter" pitchFamily="34" charset="0"/>
                <a:ea typeface="Liter" pitchFamily="34" charset="-122"/>
                <a:cs typeface="Liter" pitchFamily="34" charset="-120"/>
              </a:rPr>
              <a:t>Nobel Prize in 1962 </a:t>
            </a:r>
            <a:pPr>
              <a:lnSpc>
                <a:spcPct val="130000"/>
              </a:lnSpc>
            </a:pPr>
            <a:r>
              <a:rPr lang="en-US" sz="1500" dirty="0">
                <a:solidFill>
                  <a:srgbClr val="1C1C1C"/>
                </a:solidFill>
                <a:latin typeface="Liter" pitchFamily="34" charset="0"/>
                <a:ea typeface="Liter" pitchFamily="34" charset="-122"/>
                <a:cs typeface="Liter" pitchFamily="34" charset="-120"/>
              </a:rPr>
              <a:t>for his theories of condensed matter.</a:t>
            </a:r>
            <a:endParaRPr lang="en-US" sz="1600" dirty="0"/>
          </a:p>
        </p:txBody>
      </p:sp>
      <p:sp>
        <p:nvSpPr>
          <p:cNvPr id="8" name="Text 6"/>
          <p:cNvSpPr/>
          <p:nvPr/>
        </p:nvSpPr>
        <p:spPr>
          <a:xfrm>
            <a:off x="381000" y="5264150"/>
            <a:ext cx="2032000" cy="457200"/>
          </a:xfrm>
          <a:prstGeom prst="rect">
            <a:avLst/>
          </a:prstGeom>
          <a:noFill/>
          <a:ln/>
        </p:spPr>
        <p:txBody>
          <a:bodyPr wrap="square" lIns="0" tIns="0" rIns="0" bIns="0" rtlCol="0" anchor="ctr"/>
          <a:lstStyle/>
          <a:p>
            <a:pPr>
              <a:lnSpc>
                <a:spcPct val="100000"/>
              </a:lnSpc>
            </a:pPr>
            <a:r>
              <a:rPr lang="en-US" sz="3000" b="1" dirty="0">
                <a:solidFill>
                  <a:srgbClr val="B8860B"/>
                </a:solidFill>
                <a:latin typeface="Sorts Mill Goudy" pitchFamily="34" charset="0"/>
                <a:ea typeface="Sorts Mill Goudy" pitchFamily="34" charset="-122"/>
                <a:cs typeface="Sorts Mill Goudy" pitchFamily="34" charset="-120"/>
              </a:rPr>
              <a:t>1908-1968</a:t>
            </a:r>
            <a:endParaRPr lang="en-US" sz="1600" dirty="0"/>
          </a:p>
        </p:txBody>
      </p:sp>
      <p:sp>
        <p:nvSpPr>
          <p:cNvPr id="9" name="Text 7"/>
          <p:cNvSpPr/>
          <p:nvPr/>
        </p:nvSpPr>
        <p:spPr>
          <a:xfrm>
            <a:off x="381000" y="5721350"/>
            <a:ext cx="1828800" cy="254000"/>
          </a:xfrm>
          <a:prstGeom prst="rect">
            <a:avLst/>
          </a:prstGeom>
          <a:noFill/>
          <a:ln/>
        </p:spPr>
        <p:txBody>
          <a:bodyPr wrap="square" lIns="0" tIns="0" rIns="0" bIns="0" rtlCol="0" anchor="ctr"/>
          <a:lstStyle/>
          <a:p>
            <a:pPr>
              <a:lnSpc>
                <a:spcPct val="120000"/>
              </a:lnSpc>
            </a:pPr>
            <a:r>
              <a:rPr lang="en-US" sz="1400" dirty="0">
                <a:solidFill>
                  <a:srgbClr val="8B4513"/>
                </a:solidFill>
                <a:latin typeface="Liter" pitchFamily="34" charset="0"/>
                <a:ea typeface="Liter" pitchFamily="34" charset="-122"/>
                <a:cs typeface="Liter" pitchFamily="34" charset="-120"/>
              </a:rPr>
              <a:t>Lifespan</a:t>
            </a:r>
            <a:endParaRPr lang="en-US" sz="1600" dirty="0"/>
          </a:p>
        </p:txBody>
      </p:sp>
      <p:sp>
        <p:nvSpPr>
          <p:cNvPr id="10" name="Text 8"/>
          <p:cNvSpPr/>
          <p:nvPr/>
        </p:nvSpPr>
        <p:spPr>
          <a:xfrm>
            <a:off x="2336800" y="5264150"/>
            <a:ext cx="1219200" cy="457200"/>
          </a:xfrm>
          <a:prstGeom prst="rect">
            <a:avLst/>
          </a:prstGeom>
          <a:noFill/>
          <a:ln/>
        </p:spPr>
        <p:txBody>
          <a:bodyPr wrap="square" lIns="0" tIns="0" rIns="0" bIns="0" rtlCol="0" anchor="ctr"/>
          <a:lstStyle/>
          <a:p>
            <a:pPr>
              <a:lnSpc>
                <a:spcPct val="100000"/>
              </a:lnSpc>
            </a:pPr>
            <a:r>
              <a:rPr lang="en-US" sz="3000" b="1" dirty="0">
                <a:solidFill>
                  <a:srgbClr val="B8860B"/>
                </a:solidFill>
                <a:latin typeface="Sorts Mill Goudy" pitchFamily="34" charset="0"/>
                <a:ea typeface="Sorts Mill Goudy" pitchFamily="34" charset="-122"/>
                <a:cs typeface="Sorts Mill Goudy" pitchFamily="34" charset="-120"/>
              </a:rPr>
              <a:t>1962</a:t>
            </a:r>
            <a:endParaRPr lang="en-US" sz="1600" dirty="0"/>
          </a:p>
        </p:txBody>
      </p:sp>
      <p:sp>
        <p:nvSpPr>
          <p:cNvPr id="11" name="Text 9"/>
          <p:cNvSpPr/>
          <p:nvPr/>
        </p:nvSpPr>
        <p:spPr>
          <a:xfrm>
            <a:off x="2336800" y="5721350"/>
            <a:ext cx="1016000" cy="254000"/>
          </a:xfrm>
          <a:prstGeom prst="rect">
            <a:avLst/>
          </a:prstGeom>
          <a:noFill/>
          <a:ln/>
        </p:spPr>
        <p:txBody>
          <a:bodyPr wrap="square" lIns="0" tIns="0" rIns="0" bIns="0" rtlCol="0" anchor="ctr"/>
          <a:lstStyle/>
          <a:p>
            <a:pPr>
              <a:lnSpc>
                <a:spcPct val="120000"/>
              </a:lnSpc>
            </a:pPr>
            <a:r>
              <a:rPr lang="en-US" sz="1400" dirty="0">
                <a:solidFill>
                  <a:srgbClr val="8B4513"/>
                </a:solidFill>
                <a:latin typeface="Liter" pitchFamily="34" charset="0"/>
                <a:ea typeface="Liter" pitchFamily="34" charset="-122"/>
                <a:cs typeface="Liter" pitchFamily="34" charset="-120"/>
              </a:rPr>
              <a:t>Nobel Prize</a:t>
            </a:r>
            <a:endParaRPr lang="en-US" sz="1600" dirty="0"/>
          </a:p>
        </p:txBody>
      </p:sp>
      <p:pic>
        <p:nvPicPr>
          <p:cNvPr id="12" name="Image 0" descr="https://kimi-img.moonshot.cn/pub/slides/okc/ojpkecqqrtmow/lev_landau_portrait.png">    </p:cNvPr>
          <p:cNvPicPr>
            <a:picLocks noChangeAspect="1"/>
          </p:cNvPicPr>
          <p:nvPr/>
        </p:nvPicPr>
        <p:blipFill>
          <a:blip r:embed="rId1"/>
          <a:srcRect l="52" r="52" t="0" b="0"/>
          <a:stretch/>
        </p:blipFill>
        <p:spPr>
          <a:xfrm>
            <a:off x="8542734" y="596900"/>
            <a:ext cx="4076700" cy="6121400"/>
          </a:xfrm>
          <a:prstGeom prst="roundRect">
            <a:avLst>
              <a:gd name="adj" fmla="val 2492"/>
            </a:avLst>
          </a:prstGeom>
        </p:spPr>
      </p:pic>
    </p:spTree>
  </p:cSld>
  <p:clrMapOvr>
    <a:masterClrMapping/>
  </p:clrMapOvr>
  <p:transition>
    <p:fade/>
    <p:spd val="med"/>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2EFE6"/>
        </a:solidFill>
      </p:bgPr>
    </p:bg>
    <p:spTree>
      <p:nvGrpSpPr>
        <p:cNvPr id="1" name=""/>
        <p:cNvGrpSpPr/>
        <p:nvPr/>
      </p:nvGrpSpPr>
      <p:grpSpPr>
        <a:xfrm>
          <a:off x="0" y="0"/>
          <a:ext cx="0" cy="0"/>
          <a:chOff x="0" y="0"/>
          <a:chExt cx="0" cy="0"/>
        </a:xfrm>
      </p:grpSpPr>
      <p:sp>
        <p:nvSpPr>
          <p:cNvPr id="2" name="Text 0"/>
          <p:cNvSpPr/>
          <p:nvPr/>
        </p:nvSpPr>
        <p:spPr>
          <a:xfrm>
            <a:off x="381000" y="882650"/>
            <a:ext cx="7086600" cy="508000"/>
          </a:xfrm>
          <a:prstGeom prst="rect">
            <a:avLst/>
          </a:prstGeom>
          <a:noFill/>
          <a:ln/>
        </p:spPr>
        <p:txBody>
          <a:bodyPr wrap="square" lIns="0" tIns="0" rIns="0" bIns="0" rtlCol="0" anchor="ctr"/>
          <a:lstStyle/>
          <a:p>
            <a:pPr>
              <a:lnSpc>
                <a:spcPct val="90000"/>
              </a:lnSpc>
            </a:pPr>
            <a:r>
              <a:rPr lang="en-US" sz="3600" b="1" dirty="0">
                <a:solidFill>
                  <a:srgbClr val="1C1C1C"/>
                </a:solidFill>
                <a:latin typeface="Sorts Mill Goudy" pitchFamily="34" charset="0"/>
                <a:ea typeface="Sorts Mill Goudy" pitchFamily="34" charset="-122"/>
                <a:cs typeface="Sorts Mill Goudy" pitchFamily="34" charset="-120"/>
              </a:rPr>
              <a:t>ARZAMAS-16</a:t>
            </a:r>
            <a:endParaRPr lang="en-US" sz="1600" dirty="0"/>
          </a:p>
        </p:txBody>
      </p:sp>
      <p:sp>
        <p:nvSpPr>
          <p:cNvPr id="3" name="Text 1"/>
          <p:cNvSpPr/>
          <p:nvPr/>
        </p:nvSpPr>
        <p:spPr>
          <a:xfrm>
            <a:off x="381000" y="1390650"/>
            <a:ext cx="6934200" cy="406400"/>
          </a:xfrm>
          <a:prstGeom prst="rect">
            <a:avLst/>
          </a:prstGeom>
          <a:noFill/>
          <a:ln/>
        </p:spPr>
        <p:txBody>
          <a:bodyPr wrap="square" lIns="0" tIns="0" rIns="0" bIns="0" rtlCol="0" anchor="ctr"/>
          <a:lstStyle/>
          <a:p>
            <a:pPr>
              <a:lnSpc>
                <a:spcPct val="110000"/>
              </a:lnSpc>
            </a:pPr>
            <a:r>
              <a:rPr lang="en-US" sz="2400" dirty="0">
                <a:solidFill>
                  <a:srgbClr val="8B4513"/>
                </a:solidFill>
                <a:latin typeface="Oranienbaum" pitchFamily="34" charset="0"/>
                <a:ea typeface="Oranienbaum" pitchFamily="34" charset="-122"/>
                <a:cs typeface="Oranienbaum" pitchFamily="34" charset="-120"/>
              </a:rPr>
              <a:t>The Classified Realm</a:t>
            </a:r>
            <a:endParaRPr lang="en-US" sz="1600" dirty="0"/>
          </a:p>
        </p:txBody>
      </p:sp>
      <p:sp>
        <p:nvSpPr>
          <p:cNvPr id="4" name="Shape 2"/>
          <p:cNvSpPr/>
          <p:nvPr/>
        </p:nvSpPr>
        <p:spPr>
          <a:xfrm>
            <a:off x="381000" y="1949450"/>
            <a:ext cx="1219200" cy="12700"/>
          </a:xfrm>
          <a:custGeom>
            <a:avLst/>
            <a:gdLst/>
            <a:ahLst/>
            <a:cxnLst/>
            <a:rect l="l" t="t" r="r" b="b"/>
            <a:pathLst>
              <a:path w="1219200" h="12700">
                <a:moveTo>
                  <a:pt x="0" y="0"/>
                </a:moveTo>
                <a:lnTo>
                  <a:pt x="1219200" y="0"/>
                </a:lnTo>
                <a:lnTo>
                  <a:pt x="1219200" y="12700"/>
                </a:lnTo>
                <a:lnTo>
                  <a:pt x="0" y="12700"/>
                </a:lnTo>
                <a:lnTo>
                  <a:pt x="0" y="0"/>
                </a:lnTo>
                <a:close/>
              </a:path>
            </a:pathLst>
          </a:custGeom>
          <a:solidFill>
            <a:srgbClr val="B8860B"/>
          </a:solidFill>
          <a:ln/>
        </p:spPr>
      </p:sp>
      <p:sp>
        <p:nvSpPr>
          <p:cNvPr id="5" name="Text 3"/>
          <p:cNvSpPr/>
          <p:nvPr/>
        </p:nvSpPr>
        <p:spPr>
          <a:xfrm>
            <a:off x="381000" y="2266950"/>
            <a:ext cx="6629400" cy="914400"/>
          </a:xfrm>
          <a:prstGeom prst="rect">
            <a:avLst/>
          </a:prstGeom>
          <a:noFill/>
          <a:ln/>
        </p:spPr>
        <p:txBody>
          <a:bodyPr wrap="square" lIns="0" tIns="0" rIns="0" bIns="0" rtlCol="0" anchor="ctr"/>
          <a:lstStyle/>
          <a:p>
            <a:pPr>
              <a:lnSpc>
                <a:spcPct val="130000"/>
              </a:lnSpc>
            </a:pPr>
            <a:r>
              <a:rPr lang="en-US" sz="1500" dirty="0">
                <a:solidFill>
                  <a:srgbClr val="1C1C1C"/>
                </a:solidFill>
                <a:latin typeface="Liter" pitchFamily="34" charset="0"/>
                <a:ea typeface="Liter" pitchFamily="34" charset="-122"/>
                <a:cs typeface="Liter" pitchFamily="34" charset="-120"/>
              </a:rPr>
              <a:t>Established in 1946 at the former Sarov Monastery, Arzamas-16 was the Soviet Union's premier nuclear weapons R&amp;D center, officially the All-Russian Scientific Research Institute of Experimental Physics (VNIIEF).</a:t>
            </a:r>
            <a:endParaRPr lang="en-US" sz="1600" dirty="0"/>
          </a:p>
        </p:txBody>
      </p:sp>
      <p:sp>
        <p:nvSpPr>
          <p:cNvPr id="6" name="Text 4"/>
          <p:cNvSpPr/>
          <p:nvPr/>
        </p:nvSpPr>
        <p:spPr>
          <a:xfrm>
            <a:off x="381000" y="3384550"/>
            <a:ext cx="6629400" cy="914400"/>
          </a:xfrm>
          <a:prstGeom prst="rect">
            <a:avLst/>
          </a:prstGeom>
          <a:noFill/>
          <a:ln/>
        </p:spPr>
        <p:txBody>
          <a:bodyPr wrap="square" lIns="0" tIns="0" rIns="0" bIns="0" rtlCol="0" anchor="ctr"/>
          <a:lstStyle/>
          <a:p>
            <a:pPr>
              <a:lnSpc>
                <a:spcPct val="130000"/>
              </a:lnSpc>
            </a:pPr>
            <a:r>
              <a:rPr lang="en-US" sz="1500" dirty="0">
                <a:solidFill>
                  <a:srgbClr val="1C1C1C"/>
                </a:solidFill>
                <a:latin typeface="Liter" pitchFamily="34" charset="0"/>
                <a:ea typeface="Liter" pitchFamily="34" charset="-122"/>
                <a:cs typeface="Liter" pitchFamily="34" charset="-120"/>
              </a:rPr>
              <a:t>This secret city, removed from all maps until 1994, housed Design Bureau No. 11 (KB-11) where the first Soviet atomic bomb was developed under scientific director Yulii Khariton and Igor Kurchatov.</a:t>
            </a:r>
            <a:endParaRPr lang="en-US" sz="1600" dirty="0"/>
          </a:p>
        </p:txBody>
      </p:sp>
      <p:sp>
        <p:nvSpPr>
          <p:cNvPr id="7" name="Text 5"/>
          <p:cNvSpPr/>
          <p:nvPr/>
        </p:nvSpPr>
        <p:spPr>
          <a:xfrm>
            <a:off x="381000" y="4502150"/>
            <a:ext cx="6629400" cy="914400"/>
          </a:xfrm>
          <a:prstGeom prst="rect">
            <a:avLst/>
          </a:prstGeom>
          <a:noFill/>
          <a:ln/>
        </p:spPr>
        <p:txBody>
          <a:bodyPr wrap="square" lIns="0" tIns="0" rIns="0" bIns="0" rtlCol="0" anchor="ctr"/>
          <a:lstStyle/>
          <a:p>
            <a:pPr>
              <a:lnSpc>
                <a:spcPct val="130000"/>
              </a:lnSpc>
            </a:pPr>
            <a:r>
              <a:rPr lang="en-US" sz="1500" dirty="0">
                <a:solidFill>
                  <a:srgbClr val="1C1C1C"/>
                </a:solidFill>
                <a:latin typeface="Liter" pitchFamily="34" charset="0"/>
                <a:ea typeface="Liter" pitchFamily="34" charset="-122"/>
                <a:cs typeface="Liter" pitchFamily="34" charset="-120"/>
              </a:rPr>
              <a:t>The facility developed the </a:t>
            </a:r>
            <a:pPr>
              <a:lnSpc>
                <a:spcPct val="130000"/>
              </a:lnSpc>
            </a:pPr>
            <a:r>
              <a:rPr lang="en-US" sz="1500" dirty="0">
                <a:solidFill>
                  <a:srgbClr val="8B4513"/>
                </a:solidFill>
                <a:highlight>
                  <a:srgbClr val="B8860B">
                    <a:alpha val="20000"/>
                  </a:srgbClr>
                </a:highlight>
                <a:latin typeface="Liter" pitchFamily="34" charset="0"/>
                <a:ea typeface="Liter" pitchFamily="34" charset="-122"/>
                <a:cs typeface="Liter" pitchFamily="34" charset="-120"/>
              </a:rPr>
              <a:t>RDS-1 atomic bomb (1949) </a:t>
            </a:r>
            <a:pPr>
              <a:lnSpc>
                <a:spcPct val="130000"/>
              </a:lnSpc>
            </a:pPr>
            <a:r>
              <a:rPr lang="en-US" sz="1500" dirty="0">
                <a:solidFill>
                  <a:srgbClr val="1C1C1C"/>
                </a:solidFill>
                <a:latin typeface="Liter" pitchFamily="34" charset="0"/>
                <a:ea typeface="Liter" pitchFamily="34" charset="-122"/>
                <a:cs typeface="Liter" pitchFamily="34" charset="-120"/>
              </a:rPr>
              <a:t>, the RDS-6S hydrogen bomb (1953), and the AN602 'Tsar Bomba'—the most powerful nuclear device ever detonated.</a:t>
            </a:r>
            <a:endParaRPr lang="en-US" sz="1600" dirty="0"/>
          </a:p>
        </p:txBody>
      </p:sp>
      <p:pic>
        <p:nvPicPr>
          <p:cNvPr id="8" name="Image 0" descr="https://kimi-img.moonshot.cn/pub/slides/okc/ojpkecqqrtmow/arzamas16_facility.png">    </p:cNvPr>
          <p:cNvPicPr>
            <a:picLocks noChangeAspect="1"/>
          </p:cNvPicPr>
          <p:nvPr/>
        </p:nvPicPr>
        <p:blipFill>
          <a:blip r:embed="rId1"/>
          <a:srcRect l="0" r="0" t="0" b="0"/>
          <a:stretch/>
        </p:blipFill>
        <p:spPr>
          <a:xfrm>
            <a:off x="7522567" y="1449189"/>
            <a:ext cx="5105400" cy="3403600"/>
          </a:xfrm>
          <a:prstGeom prst="roundRect">
            <a:avLst>
              <a:gd name="adj" fmla="val 2985"/>
            </a:avLst>
          </a:prstGeom>
        </p:spPr>
      </p:pic>
      <p:sp>
        <p:nvSpPr>
          <p:cNvPr id="9" name="Text 6"/>
          <p:cNvSpPr/>
          <p:nvPr/>
        </p:nvSpPr>
        <p:spPr>
          <a:xfrm>
            <a:off x="190500" y="5721350"/>
            <a:ext cx="4254500" cy="457200"/>
          </a:xfrm>
          <a:prstGeom prst="rect">
            <a:avLst/>
          </a:prstGeom>
          <a:noFill/>
          <a:ln/>
        </p:spPr>
        <p:txBody>
          <a:bodyPr wrap="square" lIns="0" tIns="0" rIns="0" bIns="0" rtlCol="0" anchor="ctr"/>
          <a:lstStyle/>
          <a:p>
            <a:pPr algn="ctr">
              <a:lnSpc>
                <a:spcPct val="100000"/>
              </a:lnSpc>
            </a:pPr>
            <a:r>
              <a:rPr lang="en-US" sz="3000" b="1" dirty="0">
                <a:solidFill>
                  <a:srgbClr val="B8860B"/>
                </a:solidFill>
                <a:latin typeface="Sorts Mill Goudy" pitchFamily="34" charset="0"/>
                <a:ea typeface="Sorts Mill Goudy" pitchFamily="34" charset="-122"/>
                <a:cs typeface="Sorts Mill Goudy" pitchFamily="34" charset="-120"/>
              </a:rPr>
              <a:t>1946</a:t>
            </a:r>
            <a:endParaRPr lang="en-US" sz="1600" dirty="0"/>
          </a:p>
        </p:txBody>
      </p:sp>
      <p:sp>
        <p:nvSpPr>
          <p:cNvPr id="10" name="Text 7"/>
          <p:cNvSpPr/>
          <p:nvPr/>
        </p:nvSpPr>
        <p:spPr>
          <a:xfrm>
            <a:off x="292100" y="6178550"/>
            <a:ext cx="4051300" cy="254000"/>
          </a:xfrm>
          <a:prstGeom prst="rect">
            <a:avLst/>
          </a:prstGeom>
          <a:noFill/>
          <a:ln/>
        </p:spPr>
        <p:txBody>
          <a:bodyPr wrap="square" lIns="0" tIns="0" rIns="0" bIns="0" rtlCol="0" anchor="ctr"/>
          <a:lstStyle/>
          <a:p>
            <a:pPr algn="ctr">
              <a:lnSpc>
                <a:spcPct val="120000"/>
              </a:lnSpc>
            </a:pPr>
            <a:r>
              <a:rPr lang="en-US" sz="1400" dirty="0">
                <a:solidFill>
                  <a:srgbClr val="8B4513"/>
                </a:solidFill>
                <a:latin typeface="Liter" pitchFamily="34" charset="0"/>
                <a:ea typeface="Liter" pitchFamily="34" charset="-122"/>
                <a:cs typeface="Liter" pitchFamily="34" charset="-120"/>
              </a:rPr>
              <a:t>Established</a:t>
            </a:r>
            <a:endParaRPr lang="en-US" sz="1600" dirty="0"/>
          </a:p>
        </p:txBody>
      </p:sp>
      <p:sp>
        <p:nvSpPr>
          <p:cNvPr id="11" name="Text 8"/>
          <p:cNvSpPr/>
          <p:nvPr/>
        </p:nvSpPr>
        <p:spPr>
          <a:xfrm>
            <a:off x="4372967" y="5721350"/>
            <a:ext cx="4254500" cy="457200"/>
          </a:xfrm>
          <a:prstGeom prst="rect">
            <a:avLst/>
          </a:prstGeom>
          <a:noFill/>
          <a:ln/>
        </p:spPr>
        <p:txBody>
          <a:bodyPr wrap="square" lIns="0" tIns="0" rIns="0" bIns="0" rtlCol="0" anchor="ctr"/>
          <a:lstStyle/>
          <a:p>
            <a:pPr algn="ctr">
              <a:lnSpc>
                <a:spcPct val="100000"/>
              </a:lnSpc>
            </a:pPr>
            <a:r>
              <a:rPr lang="en-US" sz="3000" b="1" dirty="0">
                <a:solidFill>
                  <a:srgbClr val="B8860B"/>
                </a:solidFill>
                <a:latin typeface="Sorts Mill Goudy" pitchFamily="34" charset="0"/>
                <a:ea typeface="Sorts Mill Goudy" pitchFamily="34" charset="-122"/>
                <a:cs typeface="Sorts Mill Goudy" pitchFamily="34" charset="-120"/>
              </a:rPr>
              <a:t>1994</a:t>
            </a:r>
            <a:endParaRPr lang="en-US" sz="1600" dirty="0"/>
          </a:p>
        </p:txBody>
      </p:sp>
      <p:sp>
        <p:nvSpPr>
          <p:cNvPr id="12" name="Text 9"/>
          <p:cNvSpPr/>
          <p:nvPr/>
        </p:nvSpPr>
        <p:spPr>
          <a:xfrm>
            <a:off x="4474567" y="6178550"/>
            <a:ext cx="4051300" cy="254000"/>
          </a:xfrm>
          <a:prstGeom prst="rect">
            <a:avLst/>
          </a:prstGeom>
          <a:noFill/>
          <a:ln/>
        </p:spPr>
        <p:txBody>
          <a:bodyPr wrap="square" lIns="0" tIns="0" rIns="0" bIns="0" rtlCol="0" anchor="ctr"/>
          <a:lstStyle/>
          <a:p>
            <a:pPr algn="ctr">
              <a:lnSpc>
                <a:spcPct val="120000"/>
              </a:lnSpc>
            </a:pPr>
            <a:r>
              <a:rPr lang="en-US" sz="1400" dirty="0">
                <a:solidFill>
                  <a:srgbClr val="8B4513"/>
                </a:solidFill>
                <a:latin typeface="Liter" pitchFamily="34" charset="0"/>
                <a:ea typeface="Liter" pitchFamily="34" charset="-122"/>
                <a:cs typeface="Liter" pitchFamily="34" charset="-120"/>
              </a:rPr>
              <a:t>Declassified</a:t>
            </a:r>
            <a:endParaRPr lang="en-US" sz="1600" dirty="0"/>
          </a:p>
        </p:txBody>
      </p:sp>
      <p:sp>
        <p:nvSpPr>
          <p:cNvPr id="13" name="Text 10"/>
          <p:cNvSpPr/>
          <p:nvPr/>
        </p:nvSpPr>
        <p:spPr>
          <a:xfrm>
            <a:off x="8555434" y="5721350"/>
            <a:ext cx="4254500" cy="457200"/>
          </a:xfrm>
          <a:prstGeom prst="rect">
            <a:avLst/>
          </a:prstGeom>
          <a:noFill/>
          <a:ln/>
        </p:spPr>
        <p:txBody>
          <a:bodyPr wrap="square" lIns="0" tIns="0" rIns="0" bIns="0" rtlCol="0" anchor="ctr"/>
          <a:lstStyle/>
          <a:p>
            <a:pPr algn="ctr">
              <a:lnSpc>
                <a:spcPct val="100000"/>
              </a:lnSpc>
            </a:pPr>
            <a:r>
              <a:rPr lang="en-US" sz="3000" b="1" dirty="0">
                <a:solidFill>
                  <a:srgbClr val="B8860B"/>
                </a:solidFill>
                <a:latin typeface="Sorts Mill Goudy" pitchFamily="34" charset="0"/>
                <a:ea typeface="Sorts Mill Goudy" pitchFamily="34" charset="-122"/>
                <a:cs typeface="Sorts Mill Goudy" pitchFamily="34" charset="-120"/>
              </a:rPr>
              <a:t>20,000</a:t>
            </a:r>
            <a:endParaRPr lang="en-US" sz="1600" dirty="0"/>
          </a:p>
        </p:txBody>
      </p:sp>
      <p:sp>
        <p:nvSpPr>
          <p:cNvPr id="14" name="Text 11"/>
          <p:cNvSpPr/>
          <p:nvPr/>
        </p:nvSpPr>
        <p:spPr>
          <a:xfrm>
            <a:off x="8657034" y="6178550"/>
            <a:ext cx="4051300" cy="254000"/>
          </a:xfrm>
          <a:prstGeom prst="rect">
            <a:avLst/>
          </a:prstGeom>
          <a:noFill/>
          <a:ln/>
        </p:spPr>
        <p:txBody>
          <a:bodyPr wrap="square" lIns="0" tIns="0" rIns="0" bIns="0" rtlCol="0" anchor="ctr"/>
          <a:lstStyle/>
          <a:p>
            <a:pPr algn="ctr">
              <a:lnSpc>
                <a:spcPct val="120000"/>
              </a:lnSpc>
            </a:pPr>
            <a:r>
              <a:rPr lang="en-US" sz="1400" dirty="0">
                <a:solidFill>
                  <a:srgbClr val="8B4513"/>
                </a:solidFill>
                <a:latin typeface="Liter" pitchFamily="34" charset="0"/>
                <a:ea typeface="Liter" pitchFamily="34" charset="-122"/>
                <a:cs typeface="Liter" pitchFamily="34" charset="-120"/>
              </a:rPr>
              <a:t>Scientists</a:t>
            </a:r>
            <a:endParaRPr lang="en-US" sz="1600" dirty="0"/>
          </a:p>
        </p:txBody>
      </p:sp>
    </p:spTree>
  </p:cSld>
  <p:clrMapOvr>
    <a:masterClrMapping/>
  </p:clrMapOvr>
  <p:transition>
    <p:fade/>
    <p:spd val="med"/>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2EFE6"/>
        </a:solidFill>
      </p:bgPr>
    </p:bg>
    <p:spTree>
      <p:nvGrpSpPr>
        <p:cNvPr id="1" name=""/>
        <p:cNvGrpSpPr/>
        <p:nvPr/>
      </p:nvGrpSpPr>
      <p:grpSpPr>
        <a:xfrm>
          <a:off x="0" y="0"/>
          <a:ext cx="0" cy="0"/>
          <a:chOff x="0" y="0"/>
          <a:chExt cx="0" cy="0"/>
        </a:xfrm>
      </p:grpSpPr>
      <p:pic>
        <p:nvPicPr>
          <p:cNvPr id="2" name="Image 0" descr="https://kimi-img.moonshot.cn/pub/slides/okc/ojpkecqqrtmow/vitaly_ginzburg_portrait.png">    </p:cNvPr>
          <p:cNvPicPr>
            <a:picLocks noChangeAspect="1"/>
          </p:cNvPicPr>
          <p:nvPr/>
        </p:nvPicPr>
        <p:blipFill>
          <a:blip r:embed="rId1"/>
          <a:srcRect l="52" r="52" t="0" b="0"/>
          <a:stretch/>
        </p:blipFill>
        <p:spPr>
          <a:xfrm>
            <a:off x="381000" y="596900"/>
            <a:ext cx="4076700" cy="6121400"/>
          </a:xfrm>
          <a:prstGeom prst="roundRect">
            <a:avLst>
              <a:gd name="adj" fmla="val 2492"/>
            </a:avLst>
          </a:prstGeom>
        </p:spPr>
      </p:pic>
      <p:sp>
        <p:nvSpPr>
          <p:cNvPr id="3" name="Text 0"/>
          <p:cNvSpPr/>
          <p:nvPr/>
        </p:nvSpPr>
        <p:spPr>
          <a:xfrm>
            <a:off x="5071467" y="1035050"/>
            <a:ext cx="8013700" cy="508000"/>
          </a:xfrm>
          <a:prstGeom prst="rect">
            <a:avLst/>
          </a:prstGeom>
          <a:noFill/>
          <a:ln/>
        </p:spPr>
        <p:txBody>
          <a:bodyPr wrap="square" lIns="0" tIns="0" rIns="0" bIns="0" rtlCol="0" anchor="ctr"/>
          <a:lstStyle/>
          <a:p>
            <a:pPr>
              <a:lnSpc>
                <a:spcPct val="90000"/>
              </a:lnSpc>
            </a:pPr>
            <a:r>
              <a:rPr lang="en-US" sz="3600" b="1" dirty="0">
                <a:solidFill>
                  <a:srgbClr val="1C1C1C"/>
                </a:solidFill>
                <a:latin typeface="Sorts Mill Goudy" pitchFamily="34" charset="0"/>
                <a:ea typeface="Sorts Mill Goudy" pitchFamily="34" charset="-122"/>
                <a:cs typeface="Sorts Mill Goudy" pitchFamily="34" charset="-120"/>
              </a:rPr>
              <a:t>VITALY GINZBURG</a:t>
            </a:r>
            <a:endParaRPr lang="en-US" sz="1600" dirty="0"/>
          </a:p>
        </p:txBody>
      </p:sp>
      <p:sp>
        <p:nvSpPr>
          <p:cNvPr id="4" name="Text 1"/>
          <p:cNvSpPr/>
          <p:nvPr/>
        </p:nvSpPr>
        <p:spPr>
          <a:xfrm>
            <a:off x="5071467" y="1543050"/>
            <a:ext cx="7861300" cy="406400"/>
          </a:xfrm>
          <a:prstGeom prst="rect">
            <a:avLst/>
          </a:prstGeom>
          <a:noFill/>
          <a:ln/>
        </p:spPr>
        <p:txBody>
          <a:bodyPr wrap="square" lIns="0" tIns="0" rIns="0" bIns="0" rtlCol="0" anchor="ctr"/>
          <a:lstStyle/>
          <a:p>
            <a:pPr>
              <a:lnSpc>
                <a:spcPct val="110000"/>
              </a:lnSpc>
            </a:pPr>
            <a:r>
              <a:rPr lang="en-US" sz="2400" dirty="0">
                <a:solidFill>
                  <a:srgbClr val="8B4513"/>
                </a:solidFill>
                <a:latin typeface="Oranienbaum" pitchFamily="34" charset="0"/>
                <a:ea typeface="Oranienbaum" pitchFamily="34" charset="-122"/>
                <a:cs typeface="Oranienbaum" pitchFamily="34" charset="-120"/>
              </a:rPr>
              <a:t>From Hydrogen Bomb to Nobel Prize</a:t>
            </a:r>
            <a:endParaRPr lang="en-US" sz="1600" dirty="0"/>
          </a:p>
        </p:txBody>
      </p:sp>
      <p:sp>
        <p:nvSpPr>
          <p:cNvPr id="5" name="Shape 2"/>
          <p:cNvSpPr/>
          <p:nvPr/>
        </p:nvSpPr>
        <p:spPr>
          <a:xfrm>
            <a:off x="5071467" y="2101850"/>
            <a:ext cx="1219200" cy="12700"/>
          </a:xfrm>
          <a:custGeom>
            <a:avLst/>
            <a:gdLst/>
            <a:ahLst/>
            <a:cxnLst/>
            <a:rect l="l" t="t" r="r" b="b"/>
            <a:pathLst>
              <a:path w="1219200" h="12700">
                <a:moveTo>
                  <a:pt x="0" y="0"/>
                </a:moveTo>
                <a:lnTo>
                  <a:pt x="1219200" y="0"/>
                </a:lnTo>
                <a:lnTo>
                  <a:pt x="1219200" y="12700"/>
                </a:lnTo>
                <a:lnTo>
                  <a:pt x="0" y="12700"/>
                </a:lnTo>
                <a:lnTo>
                  <a:pt x="0" y="0"/>
                </a:lnTo>
                <a:close/>
              </a:path>
            </a:pathLst>
          </a:custGeom>
          <a:solidFill>
            <a:srgbClr val="B8860B"/>
          </a:solidFill>
          <a:ln/>
        </p:spPr>
      </p:sp>
      <p:sp>
        <p:nvSpPr>
          <p:cNvPr id="6" name="Text 3"/>
          <p:cNvSpPr/>
          <p:nvPr/>
        </p:nvSpPr>
        <p:spPr>
          <a:xfrm>
            <a:off x="5071467" y="2419350"/>
            <a:ext cx="7556500" cy="914400"/>
          </a:xfrm>
          <a:prstGeom prst="rect">
            <a:avLst/>
          </a:prstGeom>
          <a:noFill/>
          <a:ln/>
        </p:spPr>
        <p:txBody>
          <a:bodyPr wrap="square" lIns="0" tIns="0" rIns="0" bIns="0" rtlCol="0" anchor="ctr"/>
          <a:lstStyle/>
          <a:p>
            <a:pPr>
              <a:lnSpc>
                <a:spcPct val="130000"/>
              </a:lnSpc>
            </a:pPr>
            <a:r>
              <a:rPr lang="en-US" sz="1500" dirty="0">
                <a:solidFill>
                  <a:srgbClr val="1C1C1C"/>
                </a:solidFill>
                <a:latin typeface="Liter" pitchFamily="34" charset="0"/>
                <a:ea typeface="Liter" pitchFamily="34" charset="-122"/>
                <a:cs typeface="Liter" pitchFamily="34" charset="-120"/>
              </a:rPr>
              <a:t>Vitaly Lazarevich Ginzburg (1916-2009) exemplified the duality of Soviet physics. Working on the hydrogen bomb project from 1948-1952, he suggested using lithium-6 deuteride as fuel, crucial for the bomb's success.</a:t>
            </a:r>
            <a:endParaRPr lang="en-US" sz="1600" dirty="0"/>
          </a:p>
        </p:txBody>
      </p:sp>
      <p:sp>
        <p:nvSpPr>
          <p:cNvPr id="7" name="Text 4"/>
          <p:cNvSpPr/>
          <p:nvPr/>
        </p:nvSpPr>
        <p:spPr>
          <a:xfrm>
            <a:off x="5071467" y="3536950"/>
            <a:ext cx="7556500" cy="914400"/>
          </a:xfrm>
          <a:prstGeom prst="rect">
            <a:avLst/>
          </a:prstGeom>
          <a:noFill/>
          <a:ln/>
        </p:spPr>
        <p:txBody>
          <a:bodyPr wrap="square" lIns="0" tIns="0" rIns="0" bIns="0" rtlCol="0" anchor="ctr"/>
          <a:lstStyle/>
          <a:p>
            <a:pPr>
              <a:lnSpc>
                <a:spcPct val="130000"/>
              </a:lnSpc>
            </a:pPr>
            <a:r>
              <a:rPr lang="en-US" sz="1500" dirty="0">
                <a:solidFill>
                  <a:srgbClr val="1C1C1C"/>
                </a:solidFill>
                <a:latin typeface="Liter" pitchFamily="34" charset="0"/>
                <a:ea typeface="Liter" pitchFamily="34" charset="-122"/>
                <a:cs typeface="Liter" pitchFamily="34" charset="-120"/>
              </a:rPr>
              <a:t>Despite persecution during Stalin's anti-Semitic campaigns, his nuclear work offered protection. His most enduring contribution was the </a:t>
            </a:r>
            <a:pPr>
              <a:lnSpc>
                <a:spcPct val="130000"/>
              </a:lnSpc>
            </a:pPr>
            <a:r>
              <a:rPr lang="en-US" sz="1500" dirty="0">
                <a:solidFill>
                  <a:srgbClr val="8B4513"/>
                </a:solidFill>
                <a:highlight>
                  <a:srgbClr val="B8860B">
                    <a:alpha val="20000"/>
                  </a:srgbClr>
                </a:highlight>
                <a:latin typeface="Liter" pitchFamily="34" charset="0"/>
                <a:ea typeface="Liter" pitchFamily="34" charset="-122"/>
                <a:cs typeface="Liter" pitchFamily="34" charset="-120"/>
              </a:rPr>
              <a:t>Ginzburg-Landau theory of superconductivity </a:t>
            </a:r>
            <a:pPr>
              <a:lnSpc>
                <a:spcPct val="130000"/>
              </a:lnSpc>
            </a:pPr>
            <a:r>
              <a:rPr lang="en-US" sz="1500" dirty="0">
                <a:solidFill>
                  <a:srgbClr val="1C1C1C"/>
                </a:solidFill>
                <a:latin typeface="Liter" pitchFamily="34" charset="0"/>
                <a:ea typeface="Liter" pitchFamily="34" charset="-122"/>
                <a:cs typeface="Liter" pitchFamily="34" charset="-120"/>
              </a:rPr>
              <a:t>, developed in the 1950s.</a:t>
            </a:r>
            <a:endParaRPr lang="en-US" sz="1600" dirty="0"/>
          </a:p>
        </p:txBody>
      </p:sp>
      <p:sp>
        <p:nvSpPr>
          <p:cNvPr id="8" name="Text 5"/>
          <p:cNvSpPr/>
          <p:nvPr/>
        </p:nvSpPr>
        <p:spPr>
          <a:xfrm>
            <a:off x="5071467" y="4654550"/>
            <a:ext cx="7556500" cy="609600"/>
          </a:xfrm>
          <a:prstGeom prst="rect">
            <a:avLst/>
          </a:prstGeom>
          <a:noFill/>
          <a:ln/>
        </p:spPr>
        <p:txBody>
          <a:bodyPr wrap="square" lIns="0" tIns="0" rIns="0" bIns="0" rtlCol="0" anchor="ctr"/>
          <a:lstStyle/>
          <a:p>
            <a:pPr>
              <a:lnSpc>
                <a:spcPct val="130000"/>
              </a:lnSpc>
            </a:pPr>
            <a:r>
              <a:rPr lang="en-US" sz="1500" dirty="0">
                <a:solidFill>
                  <a:srgbClr val="1C1C1C"/>
                </a:solidFill>
                <a:latin typeface="Liter" pitchFamily="34" charset="0"/>
                <a:ea typeface="Liter" pitchFamily="34" charset="-122"/>
                <a:cs typeface="Liter" pitchFamily="34" charset="-120"/>
              </a:rPr>
              <a:t>This work earned him the 2003 Nobel Prize in Physics, demonstrating how classified research could yield fundamental scientific breakthroughs decades later.</a:t>
            </a:r>
            <a:endParaRPr lang="en-US" sz="1600" dirty="0"/>
          </a:p>
        </p:txBody>
      </p:sp>
      <p:sp>
        <p:nvSpPr>
          <p:cNvPr id="9" name="Text 6"/>
          <p:cNvSpPr/>
          <p:nvPr/>
        </p:nvSpPr>
        <p:spPr>
          <a:xfrm>
            <a:off x="5071467" y="5568950"/>
            <a:ext cx="1651000" cy="457200"/>
          </a:xfrm>
          <a:prstGeom prst="rect">
            <a:avLst/>
          </a:prstGeom>
          <a:noFill/>
          <a:ln/>
        </p:spPr>
        <p:txBody>
          <a:bodyPr wrap="square" lIns="0" tIns="0" rIns="0" bIns="0" rtlCol="0" anchor="ctr"/>
          <a:lstStyle/>
          <a:p>
            <a:pPr>
              <a:lnSpc>
                <a:spcPct val="100000"/>
              </a:lnSpc>
            </a:pPr>
            <a:r>
              <a:rPr lang="en-US" sz="3000" b="1" dirty="0">
                <a:solidFill>
                  <a:srgbClr val="B8860B"/>
                </a:solidFill>
                <a:latin typeface="Sorts Mill Goudy" pitchFamily="34" charset="0"/>
                <a:ea typeface="Sorts Mill Goudy" pitchFamily="34" charset="-122"/>
                <a:cs typeface="Sorts Mill Goudy" pitchFamily="34" charset="-120"/>
              </a:rPr>
              <a:t>1948-52</a:t>
            </a:r>
            <a:endParaRPr lang="en-US" sz="1600" dirty="0"/>
          </a:p>
        </p:txBody>
      </p:sp>
      <p:sp>
        <p:nvSpPr>
          <p:cNvPr id="10" name="Text 7"/>
          <p:cNvSpPr/>
          <p:nvPr/>
        </p:nvSpPr>
        <p:spPr>
          <a:xfrm>
            <a:off x="5071467" y="6026150"/>
            <a:ext cx="1447800" cy="254000"/>
          </a:xfrm>
          <a:prstGeom prst="rect">
            <a:avLst/>
          </a:prstGeom>
          <a:noFill/>
          <a:ln/>
        </p:spPr>
        <p:txBody>
          <a:bodyPr wrap="square" lIns="0" tIns="0" rIns="0" bIns="0" rtlCol="0" anchor="ctr"/>
          <a:lstStyle/>
          <a:p>
            <a:pPr>
              <a:lnSpc>
                <a:spcPct val="120000"/>
              </a:lnSpc>
            </a:pPr>
            <a:r>
              <a:rPr lang="en-US" sz="1400" dirty="0">
                <a:solidFill>
                  <a:srgbClr val="8B4513"/>
                </a:solidFill>
                <a:latin typeface="Liter" pitchFamily="34" charset="0"/>
                <a:ea typeface="Liter" pitchFamily="34" charset="-122"/>
                <a:cs typeface="Liter" pitchFamily="34" charset="-120"/>
              </a:rPr>
              <a:t>H-Bomb Project</a:t>
            </a:r>
            <a:endParaRPr lang="en-US" sz="1600" dirty="0"/>
          </a:p>
        </p:txBody>
      </p:sp>
      <p:sp>
        <p:nvSpPr>
          <p:cNvPr id="11" name="Text 8"/>
          <p:cNvSpPr/>
          <p:nvPr/>
        </p:nvSpPr>
        <p:spPr>
          <a:xfrm>
            <a:off x="6646267" y="5568950"/>
            <a:ext cx="1219200" cy="457200"/>
          </a:xfrm>
          <a:prstGeom prst="rect">
            <a:avLst/>
          </a:prstGeom>
          <a:noFill/>
          <a:ln/>
        </p:spPr>
        <p:txBody>
          <a:bodyPr wrap="square" lIns="0" tIns="0" rIns="0" bIns="0" rtlCol="0" anchor="ctr"/>
          <a:lstStyle/>
          <a:p>
            <a:pPr>
              <a:lnSpc>
                <a:spcPct val="100000"/>
              </a:lnSpc>
            </a:pPr>
            <a:r>
              <a:rPr lang="en-US" sz="3000" b="1" dirty="0">
                <a:solidFill>
                  <a:srgbClr val="B8860B"/>
                </a:solidFill>
                <a:latin typeface="Sorts Mill Goudy" pitchFamily="34" charset="0"/>
                <a:ea typeface="Sorts Mill Goudy" pitchFamily="34" charset="-122"/>
                <a:cs typeface="Sorts Mill Goudy" pitchFamily="34" charset="-120"/>
              </a:rPr>
              <a:t>2003</a:t>
            </a:r>
            <a:endParaRPr lang="en-US" sz="1600" dirty="0"/>
          </a:p>
        </p:txBody>
      </p:sp>
      <p:sp>
        <p:nvSpPr>
          <p:cNvPr id="12" name="Text 9"/>
          <p:cNvSpPr/>
          <p:nvPr/>
        </p:nvSpPr>
        <p:spPr>
          <a:xfrm>
            <a:off x="6646267" y="6026150"/>
            <a:ext cx="1016000" cy="254000"/>
          </a:xfrm>
          <a:prstGeom prst="rect">
            <a:avLst/>
          </a:prstGeom>
          <a:noFill/>
          <a:ln/>
        </p:spPr>
        <p:txBody>
          <a:bodyPr wrap="square" lIns="0" tIns="0" rIns="0" bIns="0" rtlCol="0" anchor="ctr"/>
          <a:lstStyle/>
          <a:p>
            <a:pPr>
              <a:lnSpc>
                <a:spcPct val="120000"/>
              </a:lnSpc>
            </a:pPr>
            <a:r>
              <a:rPr lang="en-US" sz="1400" dirty="0">
                <a:solidFill>
                  <a:srgbClr val="8B4513"/>
                </a:solidFill>
                <a:latin typeface="Liter" pitchFamily="34" charset="0"/>
                <a:ea typeface="Liter" pitchFamily="34" charset="-122"/>
                <a:cs typeface="Liter" pitchFamily="34" charset="-120"/>
              </a:rPr>
              <a:t>Nobel Prize</a:t>
            </a:r>
            <a:endParaRPr lang="en-US" sz="1600" dirty="0"/>
          </a:p>
        </p:txBody>
      </p:sp>
    </p:spTree>
  </p:cSld>
  <p:clrMapOvr>
    <a:masterClrMapping/>
  </p:clrMapOvr>
  <p:transition>
    <p:fade/>
    <p:spd val="med"/>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2EFE6"/>
        </a:solidFill>
      </p:bgPr>
    </p:bg>
    <p:spTree>
      <p:nvGrpSpPr>
        <p:cNvPr id="1" name=""/>
        <p:cNvGrpSpPr/>
        <p:nvPr/>
      </p:nvGrpSpPr>
      <p:grpSpPr>
        <a:xfrm>
          <a:off x="0" y="0"/>
          <a:ext cx="0" cy="0"/>
          <a:chOff x="0" y="0"/>
          <a:chExt cx="0" cy="0"/>
        </a:xfrm>
      </p:grpSpPr>
      <p:sp>
        <p:nvSpPr>
          <p:cNvPr id="2" name="Text 0"/>
          <p:cNvSpPr/>
          <p:nvPr/>
        </p:nvSpPr>
        <p:spPr>
          <a:xfrm>
            <a:off x="152400" y="573683"/>
            <a:ext cx="12700000" cy="508000"/>
          </a:xfrm>
          <a:prstGeom prst="rect">
            <a:avLst/>
          </a:prstGeom>
          <a:noFill/>
          <a:ln/>
        </p:spPr>
        <p:txBody>
          <a:bodyPr wrap="square" lIns="0" tIns="0" rIns="0" bIns="0" rtlCol="0" anchor="ctr"/>
          <a:lstStyle/>
          <a:p>
            <a:pPr algn="ctr">
              <a:lnSpc>
                <a:spcPct val="90000"/>
              </a:lnSpc>
            </a:pPr>
            <a:r>
              <a:rPr lang="en-US" sz="3600" b="1" dirty="0">
                <a:solidFill>
                  <a:srgbClr val="1C1C1C"/>
                </a:solidFill>
                <a:latin typeface="Sorts Mill Goudy" pitchFamily="34" charset="0"/>
                <a:ea typeface="Sorts Mill Goudy" pitchFamily="34" charset="-122"/>
                <a:cs typeface="Sorts Mill Goudy" pitchFamily="34" charset="-120"/>
              </a:rPr>
              <a:t>THE QUANTUM FIELD THEORY REVOLUTION</a:t>
            </a:r>
            <a:endParaRPr lang="en-US" sz="1600" dirty="0"/>
          </a:p>
        </p:txBody>
      </p:sp>
      <p:sp>
        <p:nvSpPr>
          <p:cNvPr id="3" name="Shape 1"/>
          <p:cNvSpPr/>
          <p:nvPr/>
        </p:nvSpPr>
        <p:spPr>
          <a:xfrm>
            <a:off x="5892800" y="1234083"/>
            <a:ext cx="1219200" cy="12700"/>
          </a:xfrm>
          <a:custGeom>
            <a:avLst/>
            <a:gdLst/>
            <a:ahLst/>
            <a:cxnLst/>
            <a:rect l="l" t="t" r="r" b="b"/>
            <a:pathLst>
              <a:path w="1219200" h="12700">
                <a:moveTo>
                  <a:pt x="0" y="0"/>
                </a:moveTo>
                <a:lnTo>
                  <a:pt x="1219200" y="0"/>
                </a:lnTo>
                <a:lnTo>
                  <a:pt x="1219200" y="12700"/>
                </a:lnTo>
                <a:lnTo>
                  <a:pt x="0" y="12700"/>
                </a:lnTo>
                <a:lnTo>
                  <a:pt x="0" y="0"/>
                </a:lnTo>
                <a:close/>
              </a:path>
            </a:pathLst>
          </a:custGeom>
          <a:solidFill>
            <a:srgbClr val="B8860B"/>
          </a:solidFill>
          <a:ln/>
        </p:spPr>
      </p:sp>
      <p:pic>
        <p:nvPicPr>
          <p:cNvPr id="4" name="Image 0" descr="https://kimi-img.moonshot.cn/pub/slides/okc/ojpkecqqrtmow/quantum_field_theory_abstract.png">    </p:cNvPr>
          <p:cNvPicPr>
            <a:picLocks noChangeAspect="1"/>
          </p:cNvPicPr>
          <p:nvPr/>
        </p:nvPicPr>
        <p:blipFill>
          <a:blip r:embed="rId1"/>
          <a:srcRect l="54" r="54" t="0" b="0"/>
          <a:stretch/>
        </p:blipFill>
        <p:spPr>
          <a:xfrm>
            <a:off x="381000" y="1653183"/>
            <a:ext cx="5918200" cy="3949700"/>
          </a:xfrm>
          <a:prstGeom prst="roundRect">
            <a:avLst>
              <a:gd name="adj" fmla="val 2572"/>
            </a:avLst>
          </a:prstGeom>
        </p:spPr>
      </p:pic>
      <p:sp>
        <p:nvSpPr>
          <p:cNvPr id="5" name="Text 2"/>
          <p:cNvSpPr/>
          <p:nvPr/>
        </p:nvSpPr>
        <p:spPr>
          <a:xfrm>
            <a:off x="6705600" y="2203450"/>
            <a:ext cx="5918200" cy="609600"/>
          </a:xfrm>
          <a:prstGeom prst="rect">
            <a:avLst/>
          </a:prstGeom>
          <a:noFill/>
          <a:ln/>
        </p:spPr>
        <p:txBody>
          <a:bodyPr wrap="square" lIns="0" tIns="0" rIns="0" bIns="0" rtlCol="0" anchor="ctr"/>
          <a:lstStyle/>
          <a:p>
            <a:pPr>
              <a:lnSpc>
                <a:spcPct val="130000"/>
              </a:lnSpc>
            </a:pPr>
            <a:r>
              <a:rPr lang="en-US" sz="1500" dirty="0">
                <a:solidFill>
                  <a:srgbClr val="1C1C1C"/>
                </a:solidFill>
                <a:latin typeface="Liter" pitchFamily="34" charset="0"/>
                <a:ea typeface="Liter" pitchFamily="34" charset="-122"/>
                <a:cs typeface="Liter" pitchFamily="34" charset="-120"/>
              </a:rPr>
              <a:t>Soviet physicists made fundamental contributions to quantum field theory in the 1950s, when the field faced significant mathematical challenges.</a:t>
            </a:r>
            <a:endParaRPr lang="en-US" sz="1600" dirty="0"/>
          </a:p>
        </p:txBody>
      </p:sp>
      <p:sp>
        <p:nvSpPr>
          <p:cNvPr id="6" name="Text 3"/>
          <p:cNvSpPr/>
          <p:nvPr/>
        </p:nvSpPr>
        <p:spPr>
          <a:xfrm>
            <a:off x="6705600" y="3016250"/>
            <a:ext cx="5918200" cy="914400"/>
          </a:xfrm>
          <a:prstGeom prst="rect">
            <a:avLst/>
          </a:prstGeom>
          <a:noFill/>
          <a:ln/>
        </p:spPr>
        <p:txBody>
          <a:bodyPr wrap="square" lIns="0" tIns="0" rIns="0" bIns="0" rtlCol="0" anchor="ctr"/>
          <a:lstStyle/>
          <a:p>
            <a:pPr>
              <a:lnSpc>
                <a:spcPct val="130000"/>
              </a:lnSpc>
            </a:pPr>
            <a:r>
              <a:rPr lang="en-US" sz="1500" dirty="0">
                <a:solidFill>
                  <a:srgbClr val="8B4513"/>
                </a:solidFill>
                <a:highlight>
                  <a:srgbClr val="B8860B">
                    <a:alpha val="20000"/>
                  </a:srgbClr>
                </a:highlight>
                <a:latin typeface="Liter" pitchFamily="34" charset="0"/>
                <a:ea typeface="Liter" pitchFamily="34" charset="-122"/>
                <a:cs typeface="Liter" pitchFamily="34" charset="-120"/>
              </a:rPr>
              <a:t>Landau and Nikolai Bogolyubov </a:t>
            </a:r>
            <a:pPr>
              <a:lnSpc>
                <a:spcPct val="130000"/>
              </a:lnSpc>
            </a:pPr>
            <a:r>
              <a:rPr lang="en-US" sz="1500" dirty="0">
                <a:solidFill>
                  <a:srgbClr val="1C1C1C"/>
                </a:solidFill>
                <a:latin typeface="Liter" pitchFamily="34" charset="0"/>
                <a:ea typeface="Liter" pitchFamily="34" charset="-122"/>
                <a:cs typeface="Liter" pitchFamily="34" charset="-120"/>
              </a:rPr>
              <a:t>developed innovative mathematical approaches that rivaled American contributions by Schwinger and Dyson, excelling in dispersion relations and second quantization methods.</a:t>
            </a:r>
            <a:endParaRPr lang="en-US" sz="1600" dirty="0"/>
          </a:p>
        </p:txBody>
      </p:sp>
      <p:sp>
        <p:nvSpPr>
          <p:cNvPr id="7" name="Text 4"/>
          <p:cNvSpPr/>
          <p:nvPr/>
        </p:nvSpPr>
        <p:spPr>
          <a:xfrm>
            <a:off x="6705600" y="4133850"/>
            <a:ext cx="5918200" cy="914400"/>
          </a:xfrm>
          <a:prstGeom prst="rect">
            <a:avLst/>
          </a:prstGeom>
          <a:noFill/>
          <a:ln/>
        </p:spPr>
        <p:txBody>
          <a:bodyPr wrap="square" lIns="0" tIns="0" rIns="0" bIns="0" rtlCol="0" anchor="ctr"/>
          <a:lstStyle/>
          <a:p>
            <a:pPr>
              <a:lnSpc>
                <a:spcPct val="130000"/>
              </a:lnSpc>
            </a:pPr>
            <a:r>
              <a:rPr lang="en-US" sz="1500" dirty="0">
                <a:solidFill>
                  <a:srgbClr val="1C1C1C"/>
                </a:solidFill>
                <a:latin typeface="Liter" pitchFamily="34" charset="0"/>
                <a:ea typeface="Liter" pitchFamily="34" charset="-122"/>
                <a:cs typeface="Liter" pitchFamily="34" charset="-120"/>
              </a:rPr>
              <a:t>The Tamm-Dancoff scheme and Fock's field quantization were major advances. Soviet textbooks on QFT became standard references worldwide, often translated and used in American universities.</a:t>
            </a:r>
            <a:endParaRPr lang="en-US" sz="1600" dirty="0"/>
          </a:p>
        </p:txBody>
      </p:sp>
      <p:sp>
        <p:nvSpPr>
          <p:cNvPr id="8" name="Shape 5"/>
          <p:cNvSpPr/>
          <p:nvPr/>
        </p:nvSpPr>
        <p:spPr>
          <a:xfrm>
            <a:off x="381000" y="6004917"/>
            <a:ext cx="2908300" cy="0"/>
          </a:xfrm>
          <a:prstGeom prst="line">
            <a:avLst/>
          </a:prstGeom>
          <a:noFill/>
          <a:ln w="25400">
            <a:solidFill>
              <a:srgbClr val="B8860B"/>
            </a:solidFill>
            <a:prstDash val="solid"/>
            <a:headEnd type="none"/>
            <a:tailEnd type="none"/>
          </a:ln>
        </p:spPr>
      </p:sp>
      <p:sp>
        <p:nvSpPr>
          <p:cNvPr id="9" name="Text 6"/>
          <p:cNvSpPr/>
          <p:nvPr/>
        </p:nvSpPr>
        <p:spPr>
          <a:xfrm>
            <a:off x="266700" y="6131917"/>
            <a:ext cx="3136900" cy="355600"/>
          </a:xfrm>
          <a:prstGeom prst="rect">
            <a:avLst/>
          </a:prstGeom>
          <a:noFill/>
          <a:ln/>
        </p:spPr>
        <p:txBody>
          <a:bodyPr wrap="square" lIns="0" tIns="0" rIns="0" bIns="0" rtlCol="0" anchor="ctr"/>
          <a:lstStyle/>
          <a:p>
            <a:pPr algn="ctr">
              <a:lnSpc>
                <a:spcPct val="130000"/>
              </a:lnSpc>
            </a:pPr>
            <a:r>
              <a:rPr lang="en-US" sz="1800" b="1" dirty="0">
                <a:solidFill>
                  <a:srgbClr val="1C1C1C"/>
                </a:solidFill>
                <a:latin typeface="Sorts Mill Goudy" pitchFamily="34" charset="0"/>
                <a:ea typeface="Sorts Mill Goudy" pitchFamily="34" charset="-122"/>
                <a:cs typeface="Sorts Mill Goudy" pitchFamily="34" charset="-120"/>
              </a:rPr>
              <a:t>Dispersion Relations</a:t>
            </a:r>
            <a:endParaRPr lang="en-US" sz="1600" dirty="0"/>
          </a:p>
        </p:txBody>
      </p:sp>
      <p:sp>
        <p:nvSpPr>
          <p:cNvPr id="10" name="Text 7"/>
          <p:cNvSpPr/>
          <p:nvPr/>
        </p:nvSpPr>
        <p:spPr>
          <a:xfrm>
            <a:off x="292100" y="6487517"/>
            <a:ext cx="3086100" cy="254000"/>
          </a:xfrm>
          <a:prstGeom prst="rect">
            <a:avLst/>
          </a:prstGeom>
          <a:noFill/>
          <a:ln/>
        </p:spPr>
        <p:txBody>
          <a:bodyPr wrap="square" lIns="0" tIns="0" rIns="0" bIns="0" rtlCol="0" anchor="ctr"/>
          <a:lstStyle/>
          <a:p>
            <a:pPr algn="ctr">
              <a:lnSpc>
                <a:spcPct val="120000"/>
              </a:lnSpc>
            </a:pPr>
            <a:r>
              <a:rPr lang="en-US" sz="1400" dirty="0">
                <a:solidFill>
                  <a:srgbClr val="8B4513"/>
                </a:solidFill>
                <a:latin typeface="Liter" pitchFamily="34" charset="0"/>
                <a:ea typeface="Liter" pitchFamily="34" charset="-122"/>
                <a:cs typeface="Liter" pitchFamily="34" charset="-120"/>
              </a:rPr>
              <a:t>Bogolyubov's rigorous proof</a:t>
            </a:r>
            <a:endParaRPr lang="en-US" sz="1600" dirty="0"/>
          </a:p>
        </p:txBody>
      </p:sp>
      <p:sp>
        <p:nvSpPr>
          <p:cNvPr id="11" name="Shape 8"/>
          <p:cNvSpPr/>
          <p:nvPr/>
        </p:nvSpPr>
        <p:spPr>
          <a:xfrm>
            <a:off x="3492500" y="6004917"/>
            <a:ext cx="2908300" cy="0"/>
          </a:xfrm>
          <a:prstGeom prst="line">
            <a:avLst/>
          </a:prstGeom>
          <a:noFill/>
          <a:ln w="25400">
            <a:solidFill>
              <a:srgbClr val="B8860B"/>
            </a:solidFill>
            <a:prstDash val="solid"/>
            <a:headEnd type="none"/>
            <a:tailEnd type="none"/>
          </a:ln>
        </p:spPr>
      </p:sp>
      <p:sp>
        <p:nvSpPr>
          <p:cNvPr id="12" name="Text 9"/>
          <p:cNvSpPr/>
          <p:nvPr/>
        </p:nvSpPr>
        <p:spPr>
          <a:xfrm>
            <a:off x="3378200" y="6131917"/>
            <a:ext cx="3136900" cy="355600"/>
          </a:xfrm>
          <a:prstGeom prst="rect">
            <a:avLst/>
          </a:prstGeom>
          <a:noFill/>
          <a:ln/>
        </p:spPr>
        <p:txBody>
          <a:bodyPr wrap="square" lIns="0" tIns="0" rIns="0" bIns="0" rtlCol="0" anchor="ctr"/>
          <a:lstStyle/>
          <a:p>
            <a:pPr algn="ctr">
              <a:lnSpc>
                <a:spcPct val="130000"/>
              </a:lnSpc>
            </a:pPr>
            <a:r>
              <a:rPr lang="en-US" sz="1800" b="1" dirty="0">
                <a:solidFill>
                  <a:srgbClr val="1C1C1C"/>
                </a:solidFill>
                <a:latin typeface="Sorts Mill Goudy" pitchFamily="34" charset="0"/>
                <a:ea typeface="Sorts Mill Goudy" pitchFamily="34" charset="-122"/>
                <a:cs typeface="Sorts Mill Goudy" pitchFamily="34" charset="-120"/>
              </a:rPr>
              <a:t>Field Quantization</a:t>
            </a:r>
            <a:endParaRPr lang="en-US" sz="1600" dirty="0"/>
          </a:p>
        </p:txBody>
      </p:sp>
      <p:sp>
        <p:nvSpPr>
          <p:cNvPr id="13" name="Text 10"/>
          <p:cNvSpPr/>
          <p:nvPr/>
        </p:nvSpPr>
        <p:spPr>
          <a:xfrm>
            <a:off x="3403600" y="6487517"/>
            <a:ext cx="3086100" cy="254000"/>
          </a:xfrm>
          <a:prstGeom prst="rect">
            <a:avLst/>
          </a:prstGeom>
          <a:noFill/>
          <a:ln/>
        </p:spPr>
        <p:txBody>
          <a:bodyPr wrap="square" lIns="0" tIns="0" rIns="0" bIns="0" rtlCol="0" anchor="ctr"/>
          <a:lstStyle/>
          <a:p>
            <a:pPr algn="ctr">
              <a:lnSpc>
                <a:spcPct val="120000"/>
              </a:lnSpc>
            </a:pPr>
            <a:r>
              <a:rPr lang="en-US" sz="1400" dirty="0">
                <a:solidFill>
                  <a:srgbClr val="8B4513"/>
                </a:solidFill>
                <a:latin typeface="Liter" pitchFamily="34" charset="0"/>
                <a:ea typeface="Liter" pitchFamily="34" charset="-122"/>
                <a:cs typeface="Liter" pitchFamily="34" charset="-120"/>
              </a:rPr>
              <a:t>Fock's developments</a:t>
            </a:r>
            <a:endParaRPr lang="en-US" sz="1600" dirty="0"/>
          </a:p>
        </p:txBody>
      </p:sp>
      <p:sp>
        <p:nvSpPr>
          <p:cNvPr id="14" name="Shape 11"/>
          <p:cNvSpPr/>
          <p:nvPr/>
        </p:nvSpPr>
        <p:spPr>
          <a:xfrm>
            <a:off x="6604000" y="6004917"/>
            <a:ext cx="2908300" cy="0"/>
          </a:xfrm>
          <a:prstGeom prst="line">
            <a:avLst/>
          </a:prstGeom>
          <a:noFill/>
          <a:ln w="25400">
            <a:solidFill>
              <a:srgbClr val="B8860B"/>
            </a:solidFill>
            <a:prstDash val="solid"/>
            <a:headEnd type="none"/>
            <a:tailEnd type="none"/>
          </a:ln>
        </p:spPr>
      </p:sp>
      <p:sp>
        <p:nvSpPr>
          <p:cNvPr id="15" name="Text 12"/>
          <p:cNvSpPr/>
          <p:nvPr/>
        </p:nvSpPr>
        <p:spPr>
          <a:xfrm>
            <a:off x="6489700" y="6131917"/>
            <a:ext cx="3136900" cy="355600"/>
          </a:xfrm>
          <a:prstGeom prst="rect">
            <a:avLst/>
          </a:prstGeom>
          <a:noFill/>
          <a:ln/>
        </p:spPr>
        <p:txBody>
          <a:bodyPr wrap="square" lIns="0" tIns="0" rIns="0" bIns="0" rtlCol="0" anchor="ctr"/>
          <a:lstStyle/>
          <a:p>
            <a:pPr algn="ctr">
              <a:lnSpc>
                <a:spcPct val="130000"/>
              </a:lnSpc>
            </a:pPr>
            <a:r>
              <a:rPr lang="en-US" sz="1800" b="1" dirty="0">
                <a:solidFill>
                  <a:srgbClr val="1C1C1C"/>
                </a:solidFill>
                <a:latin typeface="Sorts Mill Goudy" pitchFamily="34" charset="0"/>
                <a:ea typeface="Sorts Mill Goudy" pitchFamily="34" charset="-122"/>
                <a:cs typeface="Sorts Mill Goudy" pitchFamily="34" charset="-120"/>
              </a:rPr>
              <a:t>Tamm-Dancoff</a:t>
            </a:r>
            <a:endParaRPr lang="en-US" sz="1600" dirty="0"/>
          </a:p>
        </p:txBody>
      </p:sp>
      <p:sp>
        <p:nvSpPr>
          <p:cNvPr id="16" name="Text 13"/>
          <p:cNvSpPr/>
          <p:nvPr/>
        </p:nvSpPr>
        <p:spPr>
          <a:xfrm>
            <a:off x="6515100" y="6487517"/>
            <a:ext cx="3086100" cy="254000"/>
          </a:xfrm>
          <a:prstGeom prst="rect">
            <a:avLst/>
          </a:prstGeom>
          <a:noFill/>
          <a:ln/>
        </p:spPr>
        <p:txBody>
          <a:bodyPr wrap="square" lIns="0" tIns="0" rIns="0" bIns="0" rtlCol="0" anchor="ctr"/>
          <a:lstStyle/>
          <a:p>
            <a:pPr algn="ctr">
              <a:lnSpc>
                <a:spcPct val="120000"/>
              </a:lnSpc>
            </a:pPr>
            <a:r>
              <a:rPr lang="en-US" sz="1400" dirty="0">
                <a:solidFill>
                  <a:srgbClr val="8B4513"/>
                </a:solidFill>
                <a:latin typeface="Liter" pitchFamily="34" charset="0"/>
                <a:ea typeface="Liter" pitchFamily="34" charset="-122"/>
                <a:cs typeface="Liter" pitchFamily="34" charset="-120"/>
              </a:rPr>
              <a:t>Scheme development</a:t>
            </a:r>
            <a:endParaRPr lang="en-US" sz="1600" dirty="0"/>
          </a:p>
        </p:txBody>
      </p:sp>
      <p:sp>
        <p:nvSpPr>
          <p:cNvPr id="17" name="Shape 14"/>
          <p:cNvSpPr/>
          <p:nvPr/>
        </p:nvSpPr>
        <p:spPr>
          <a:xfrm>
            <a:off x="9715500" y="6004917"/>
            <a:ext cx="2908300" cy="0"/>
          </a:xfrm>
          <a:prstGeom prst="line">
            <a:avLst/>
          </a:prstGeom>
          <a:noFill/>
          <a:ln w="25400">
            <a:solidFill>
              <a:srgbClr val="B8860B"/>
            </a:solidFill>
            <a:prstDash val="solid"/>
            <a:headEnd type="none"/>
            <a:tailEnd type="none"/>
          </a:ln>
        </p:spPr>
      </p:sp>
      <p:sp>
        <p:nvSpPr>
          <p:cNvPr id="18" name="Text 15"/>
          <p:cNvSpPr/>
          <p:nvPr/>
        </p:nvSpPr>
        <p:spPr>
          <a:xfrm>
            <a:off x="9601200" y="6131917"/>
            <a:ext cx="3136900" cy="355600"/>
          </a:xfrm>
          <a:prstGeom prst="rect">
            <a:avLst/>
          </a:prstGeom>
          <a:noFill/>
          <a:ln/>
        </p:spPr>
        <p:txBody>
          <a:bodyPr wrap="square" lIns="0" tIns="0" rIns="0" bIns="0" rtlCol="0" anchor="ctr"/>
          <a:lstStyle/>
          <a:p>
            <a:pPr algn="ctr">
              <a:lnSpc>
                <a:spcPct val="130000"/>
              </a:lnSpc>
            </a:pPr>
            <a:r>
              <a:rPr lang="en-US" sz="1800" b="1" dirty="0">
                <a:solidFill>
                  <a:srgbClr val="1C1C1C"/>
                </a:solidFill>
                <a:latin typeface="Sorts Mill Goudy" pitchFamily="34" charset="0"/>
                <a:ea typeface="Sorts Mill Goudy" pitchFamily="34" charset="-122"/>
                <a:cs typeface="Sorts Mill Goudy" pitchFamily="34" charset="-120"/>
              </a:rPr>
              <a:t>Global Impact</a:t>
            </a:r>
            <a:endParaRPr lang="en-US" sz="1600" dirty="0"/>
          </a:p>
        </p:txBody>
      </p:sp>
      <p:sp>
        <p:nvSpPr>
          <p:cNvPr id="19" name="Text 16"/>
          <p:cNvSpPr/>
          <p:nvPr/>
        </p:nvSpPr>
        <p:spPr>
          <a:xfrm>
            <a:off x="9626600" y="6487517"/>
            <a:ext cx="3086100" cy="254000"/>
          </a:xfrm>
          <a:prstGeom prst="rect">
            <a:avLst/>
          </a:prstGeom>
          <a:noFill/>
          <a:ln/>
        </p:spPr>
        <p:txBody>
          <a:bodyPr wrap="square" lIns="0" tIns="0" rIns="0" bIns="0" rtlCol="0" anchor="ctr"/>
          <a:lstStyle/>
          <a:p>
            <a:pPr algn="ctr">
              <a:lnSpc>
                <a:spcPct val="120000"/>
              </a:lnSpc>
            </a:pPr>
            <a:r>
              <a:rPr lang="en-US" sz="1400" dirty="0">
                <a:solidFill>
                  <a:srgbClr val="8B4513"/>
                </a:solidFill>
                <a:latin typeface="Liter" pitchFamily="34" charset="0"/>
                <a:ea typeface="Liter" pitchFamily="34" charset="-122"/>
                <a:cs typeface="Liter" pitchFamily="34" charset="-120"/>
              </a:rPr>
              <a:t>Textbooks worldwide</a:t>
            </a:r>
            <a:endParaRPr lang="en-US" sz="1600" dirty="0"/>
          </a:p>
        </p:txBody>
      </p:sp>
    </p:spTree>
  </p:cSld>
  <p:clrMapOvr>
    <a:masterClrMapping/>
  </p:clrMapOvr>
  <p:transition>
    <p:fade/>
    <p:spd val="med"/>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C1C1C"/>
        </a:solidFill>
      </p:bgPr>
    </p:bg>
    <p:spTree>
      <p:nvGrpSpPr>
        <p:cNvPr id="1" name=""/>
        <p:cNvGrpSpPr/>
        <p:nvPr/>
      </p:nvGrpSpPr>
      <p:grpSpPr>
        <a:xfrm>
          <a:off x="0" y="0"/>
          <a:ext cx="0" cy="0"/>
          <a:chOff x="0" y="0"/>
          <a:chExt cx="0" cy="0"/>
        </a:xfrm>
      </p:grpSpPr>
      <p:sp>
        <p:nvSpPr>
          <p:cNvPr id="2" name="Text 0"/>
          <p:cNvSpPr/>
          <p:nvPr/>
        </p:nvSpPr>
        <p:spPr>
          <a:xfrm>
            <a:off x="4491236" y="1427163"/>
            <a:ext cx="4025900" cy="762000"/>
          </a:xfrm>
          <a:prstGeom prst="rect">
            <a:avLst/>
          </a:prstGeom>
          <a:noFill/>
          <a:ln/>
        </p:spPr>
        <p:txBody>
          <a:bodyPr wrap="square" lIns="0" tIns="0" rIns="0" bIns="0" rtlCol="0" anchor="ctr"/>
          <a:lstStyle/>
          <a:p>
            <a:pPr algn="ctr">
              <a:lnSpc>
                <a:spcPct val="80000"/>
              </a:lnSpc>
            </a:pPr>
            <a:r>
              <a:rPr lang="en-US" sz="6000" b="1" dirty="0">
                <a:solidFill>
                  <a:srgbClr val="F2EFE6"/>
                </a:solidFill>
                <a:latin typeface="Sorts Mill Goudy" pitchFamily="34" charset="0"/>
                <a:ea typeface="Sorts Mill Goudy" pitchFamily="34" charset="-122"/>
                <a:cs typeface="Sorts Mill Goudy" pitchFamily="34" charset="-120"/>
              </a:rPr>
              <a:t>LEGACY</a:t>
            </a:r>
            <a:endParaRPr lang="en-US" sz="1600" dirty="0"/>
          </a:p>
        </p:txBody>
      </p:sp>
      <p:sp>
        <p:nvSpPr>
          <p:cNvPr id="3" name="Shape 1"/>
          <p:cNvSpPr/>
          <p:nvPr/>
        </p:nvSpPr>
        <p:spPr>
          <a:xfrm>
            <a:off x="5689600" y="2493963"/>
            <a:ext cx="1625600" cy="12700"/>
          </a:xfrm>
          <a:custGeom>
            <a:avLst/>
            <a:gdLst/>
            <a:ahLst/>
            <a:cxnLst/>
            <a:rect l="l" t="t" r="r" b="b"/>
            <a:pathLst>
              <a:path w="1625600" h="12700">
                <a:moveTo>
                  <a:pt x="0" y="0"/>
                </a:moveTo>
                <a:lnTo>
                  <a:pt x="1625600" y="0"/>
                </a:lnTo>
                <a:lnTo>
                  <a:pt x="1625600" y="12700"/>
                </a:lnTo>
                <a:lnTo>
                  <a:pt x="0" y="12700"/>
                </a:lnTo>
                <a:lnTo>
                  <a:pt x="0" y="0"/>
                </a:lnTo>
                <a:close/>
              </a:path>
            </a:pathLst>
          </a:custGeom>
          <a:solidFill>
            <a:srgbClr val="B8860B"/>
          </a:solidFill>
          <a:ln/>
        </p:spPr>
      </p:sp>
      <p:sp>
        <p:nvSpPr>
          <p:cNvPr id="4" name="Text 2"/>
          <p:cNvSpPr/>
          <p:nvPr/>
        </p:nvSpPr>
        <p:spPr>
          <a:xfrm>
            <a:off x="812800" y="2811463"/>
            <a:ext cx="11379200" cy="1117600"/>
          </a:xfrm>
          <a:prstGeom prst="rect">
            <a:avLst/>
          </a:prstGeom>
          <a:noFill/>
          <a:ln/>
        </p:spPr>
        <p:txBody>
          <a:bodyPr wrap="square" lIns="0" tIns="0" rIns="0" bIns="0" rtlCol="0" anchor="ctr"/>
          <a:lstStyle/>
          <a:p>
            <a:pPr algn="ctr">
              <a:lnSpc>
                <a:spcPct val="140000"/>
              </a:lnSpc>
            </a:pPr>
            <a:r>
              <a:rPr lang="en-US" sz="1800" dirty="0">
                <a:solidFill>
                  <a:srgbClr val="F2EFE6"/>
                </a:solidFill>
                <a:latin typeface="Liter" pitchFamily="34" charset="0"/>
                <a:ea typeface="Liter" pitchFamily="34" charset="-122"/>
                <a:cs typeface="Liter" pitchFamily="34" charset="-120"/>
              </a:rPr>
              <a:t>The legacy of Soviet quantum field theory reveals how scientific genius flourished even under challenging political conditions. From Fock's philosophical insights to Landau's universal contributions, from the secret laboratories of Arzamas-16 to Nobel Prize-winning work, Soviet physics demonstrated remarkable creativity and rigor.</a:t>
            </a:r>
            <a:endParaRPr lang="en-US" sz="1600" dirty="0"/>
          </a:p>
        </p:txBody>
      </p:sp>
      <p:sp>
        <p:nvSpPr>
          <p:cNvPr id="5" name="Text 3"/>
          <p:cNvSpPr/>
          <p:nvPr/>
        </p:nvSpPr>
        <p:spPr>
          <a:xfrm>
            <a:off x="812800" y="4129088"/>
            <a:ext cx="11379200" cy="749300"/>
          </a:xfrm>
          <a:prstGeom prst="rect">
            <a:avLst/>
          </a:prstGeom>
          <a:noFill/>
          <a:ln/>
        </p:spPr>
        <p:txBody>
          <a:bodyPr wrap="square" lIns="0" tIns="0" rIns="0" bIns="0" rtlCol="0" anchor="ctr"/>
          <a:lstStyle/>
          <a:p>
            <a:pPr algn="ctr">
              <a:lnSpc>
                <a:spcPct val="140000"/>
              </a:lnSpc>
            </a:pPr>
            <a:r>
              <a:rPr lang="en-US" sz="1800" dirty="0">
                <a:solidFill>
                  <a:srgbClr val="F2EFE6"/>
                </a:solidFill>
                <a:latin typeface="Liter" pitchFamily="34" charset="0"/>
                <a:ea typeface="Liter" pitchFamily="34" charset="-122"/>
                <a:cs typeface="Liter" pitchFamily="34" charset="-120"/>
              </a:rPr>
              <a:t>The declassification of these works has revealed not just technical achievements, but a deeper story of human intellect persevering through ideological constraints to advance our understanding of the quantum world.</a:t>
            </a:r>
            <a:endParaRPr lang="en-US" sz="1600" dirty="0"/>
          </a:p>
        </p:txBody>
      </p:sp>
      <p:sp>
        <p:nvSpPr>
          <p:cNvPr id="6" name="Text 4"/>
          <p:cNvSpPr/>
          <p:nvPr/>
        </p:nvSpPr>
        <p:spPr>
          <a:xfrm>
            <a:off x="465138" y="5481638"/>
            <a:ext cx="12077700" cy="406400"/>
          </a:xfrm>
          <a:prstGeom prst="rect">
            <a:avLst/>
          </a:prstGeom>
          <a:noFill/>
          <a:ln/>
        </p:spPr>
        <p:txBody>
          <a:bodyPr wrap="square" lIns="0" tIns="0" rIns="0" bIns="0" rtlCol="0" anchor="ctr"/>
          <a:lstStyle/>
          <a:p>
            <a:pPr algn="ctr">
              <a:lnSpc>
                <a:spcPct val="110000"/>
              </a:lnSpc>
            </a:pPr>
            <a:r>
              <a:rPr lang="en-US" sz="2400" dirty="0">
                <a:solidFill>
                  <a:srgbClr val="B8860B"/>
                </a:solidFill>
                <a:latin typeface="Oranienbaum" pitchFamily="34" charset="0"/>
                <a:ea typeface="Oranienbaum" pitchFamily="34" charset="-122"/>
                <a:cs typeface="Oranienbaum" pitchFamily="34" charset="-120"/>
              </a:rPr>
              <a:t>SCIENTIFIC EXCELLENCE • CLASSIFIED KNOWLEDGE • HISTORICAL REVELATION</a:t>
            </a:r>
            <a:endParaRPr lang="en-US" sz="1600" dirty="0"/>
          </a:p>
        </p:txBody>
      </p:sp>
    </p:spTree>
  </p:cSld>
  <p:clrMapOvr>
    <a:masterClrMapping/>
  </p:clrMapOvr>
  <p:transition>
    <p:fade/>
    <p:spd val="med"/>
  </p:transition>
</p:sld>
</file>

<file path=ppt/theme/theme1.xml><?xml version="1.0" encoding="utf-8"?>
<a:theme xmlns:a="http://schemas.openxmlformats.org/drawingml/2006/main" name="Custom Theme">
  <a:themeElements>
    <a:clrScheme name="Custom">
      <a:dk1>
        <a:srgbClr val="000000"/>
      </a:dk1>
      <a:lt1>
        <a:srgbClr val="ffffff"/>
      </a:lt1>
      <a:dk2>
        <a:srgbClr val="333333"/>
      </a:dk2>
      <a:lt2>
        <a:srgbClr val="eeeeee"/>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Moonshot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soviet_quantum_presentation</dc:title>
  <dc:subject>soviet_quantum_presentation</dc:subject>
  <dc:creator>Kimi</dc:creator>
  <cp:lastModifiedBy>Kimi</cp:lastModifiedBy>
  <cp:revision>1</cp:revision>
  <dcterms:created xsi:type="dcterms:W3CDTF">2025-11-10T13:33:54Z</dcterms:created>
  <dcterms:modified xsi:type="dcterms:W3CDTF">2025-11-10T13:33:54Z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4" name="AIGC">
    <vt:lpwstr>{"Label":"soviet_quantum_presentation","ContentProducer":"001191110108MACG2KBH8F10000","ProduceID":"d48uic07dlc717412hpg","ReservedCode1":"","ContentPropagator":"001191110108MACG2KBH8F20000","PropagateID":"d48uic07dlc717412hpg","ReservedCode2":""}</vt:lpwstr>
  </property>
</Properties>
</file>